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handoutMasterIdLst>
    <p:handoutMasterId r:id="rId14"/>
  </p:handoutMasterIdLst>
  <p:sldIdLst>
    <p:sldId id="259" r:id="rId2"/>
    <p:sldId id="260" r:id="rId3"/>
    <p:sldId id="261" r:id="rId4"/>
    <p:sldId id="262" r:id="rId5"/>
    <p:sldId id="263" r:id="rId6"/>
    <p:sldId id="264" r:id="rId7"/>
    <p:sldId id="265" r:id="rId8"/>
    <p:sldId id="266" r:id="rId9"/>
    <p:sldId id="267" r:id="rId10"/>
    <p:sldId id="268" r:id="rId11"/>
    <p:sldId id="269" r:id="rId12"/>
  </p:sldIdLst>
  <p:sldSz cx="12188825"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94660"/>
  </p:normalViewPr>
  <p:slideViewPr>
    <p:cSldViewPr>
      <p:cViewPr varScale="1">
        <p:scale>
          <a:sx n="77" d="100"/>
          <a:sy n="77" d="100"/>
        </p:scale>
        <p:origin x="300" y="90"/>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notesTextViewPr>
    <p:cViewPr>
      <p:scale>
        <a:sx n="1" d="1"/>
        <a:sy n="1" d="1"/>
      </p:scale>
      <p:origin x="0" y="0"/>
    </p:cViewPr>
  </p:notesTextViewPr>
  <p:notesViewPr>
    <p:cSldViewPr>
      <p:cViewPr varScale="1">
        <p:scale>
          <a:sx n="88" d="100"/>
          <a:sy n="88" d="100"/>
        </p:scale>
        <p:origin x="378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l-GR"/>
          </a:p>
        </p:txBody>
      </p:sp>
      <p:sp>
        <p:nvSpPr>
          <p:cNvPr id="3" name="Θέση ημερομηνίας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665AE47D-9D7C-48AD-B7CE-AEC0CBDC54AC}" type="datetime1">
              <a:rPr lang="el-GR" smtClean="0"/>
              <a:t>11/1/2021</a:t>
            </a:fld>
            <a:endParaRPr lang="el-GR"/>
          </a:p>
        </p:txBody>
      </p:sp>
      <p:sp>
        <p:nvSpPr>
          <p:cNvPr id="4" name="Θέση υποσέλιδου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l-GR"/>
          </a:p>
        </p:txBody>
      </p:sp>
      <p:sp>
        <p:nvSpPr>
          <p:cNvPr id="5" name="Θέση αριθμού διαφάνειας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7C119DBA-4540-49B3-8FA9-6259387ECF9E}" type="slidenum">
              <a:rPr lang="el-GR"/>
              <a:t>‹#›</a:t>
            </a:fld>
            <a:endParaRPr lang="el-GR"/>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l-GR" noProof="0"/>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1FDF2DD3-C30A-4A42-B77B-2AFFF8EBF824}" type="datetime1">
              <a:rPr lang="el-GR" noProof="0" smtClean="0"/>
              <a:t>11/1/2021</a:t>
            </a:fld>
            <a:endParaRPr lang="el-GR" noProof="0"/>
          </a:p>
        </p:txBody>
      </p:sp>
      <p:sp>
        <p:nvSpPr>
          <p:cNvPr id="4" name="Θέση εικόνας διαφάνειας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l-GR" noProof="0"/>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E3B36274-F2B9-4C45-BBB4-0EDF4CD651A7}" type="slidenum">
              <a:rPr lang="el-GR" noProof="0"/>
              <a:t>‹#›</a:t>
            </a:fld>
            <a:endParaRPr lang="el-GR" noProof="0"/>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a:p>
        </p:txBody>
      </p:sp>
      <p:sp>
        <p:nvSpPr>
          <p:cNvPr id="4" name="Θέση αριθμού διαφάνειας 3"/>
          <p:cNvSpPr>
            <a:spLocks noGrp="1"/>
          </p:cNvSpPr>
          <p:nvPr>
            <p:ph type="sldNum" sz="quarter" idx="10"/>
          </p:nvPr>
        </p:nvSpPr>
        <p:spPr/>
        <p:txBody>
          <a:bodyPr rtlCol="0"/>
          <a:lstStyle/>
          <a:p>
            <a:pPr rtl="0"/>
            <a:fld id="{E3B36274-F2B9-4C45-BBB4-0EDF4CD651A7}" type="slidenum">
              <a:rPr lang="el-GR" smtClean="0"/>
              <a:t>1</a:t>
            </a:fld>
            <a:endParaRPr lang="el-GR"/>
          </a:p>
        </p:txBody>
      </p:sp>
    </p:spTree>
    <p:extLst>
      <p:ext uri="{BB962C8B-B14F-4D97-AF65-F5344CB8AC3E}">
        <p14:creationId xmlns:p14="http://schemas.microsoft.com/office/powerpoint/2010/main" val="509441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E3B36274-F2B9-4C45-BBB4-0EDF4CD651A7}" type="slidenum">
              <a:rPr lang="el-GR" noProof="0" smtClean="0"/>
              <a:t>2</a:t>
            </a:fld>
            <a:endParaRPr lang="el-GR" noProof="0"/>
          </a:p>
        </p:txBody>
      </p:sp>
    </p:spTree>
    <p:extLst>
      <p:ext uri="{BB962C8B-B14F-4D97-AF65-F5344CB8AC3E}">
        <p14:creationId xmlns:p14="http://schemas.microsoft.com/office/powerpoint/2010/main" val="3473946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E3B36274-F2B9-4C45-BBB4-0EDF4CD651A7}" type="slidenum">
              <a:rPr lang="el-GR" noProof="0" smtClean="0"/>
              <a:t>3</a:t>
            </a:fld>
            <a:endParaRPr lang="el-GR" noProof="0"/>
          </a:p>
        </p:txBody>
      </p:sp>
    </p:spTree>
    <p:extLst>
      <p:ext uri="{BB962C8B-B14F-4D97-AF65-F5344CB8AC3E}">
        <p14:creationId xmlns:p14="http://schemas.microsoft.com/office/powerpoint/2010/main" val="2402889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E3B36274-F2B9-4C45-BBB4-0EDF4CD651A7}" type="slidenum">
              <a:rPr lang="el-GR" noProof="0" smtClean="0"/>
              <a:t>4</a:t>
            </a:fld>
            <a:endParaRPr lang="el-GR" noProof="0"/>
          </a:p>
        </p:txBody>
      </p:sp>
    </p:spTree>
    <p:extLst>
      <p:ext uri="{BB962C8B-B14F-4D97-AF65-F5344CB8AC3E}">
        <p14:creationId xmlns:p14="http://schemas.microsoft.com/office/powerpoint/2010/main" val="2634683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E3B36274-F2B9-4C45-BBB4-0EDF4CD651A7}" type="slidenum">
              <a:rPr lang="el-GR" noProof="0" smtClean="0"/>
              <a:t>5</a:t>
            </a:fld>
            <a:endParaRPr lang="el-GR" noProof="0"/>
          </a:p>
        </p:txBody>
      </p:sp>
    </p:spTree>
    <p:extLst>
      <p:ext uri="{BB962C8B-B14F-4D97-AF65-F5344CB8AC3E}">
        <p14:creationId xmlns:p14="http://schemas.microsoft.com/office/powerpoint/2010/main" val="3613783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hasCustomPrompt="1"/>
          </p:nvPr>
        </p:nvSpPr>
        <p:spPr>
          <a:xfrm>
            <a:off x="1522413" y="1371600"/>
            <a:ext cx="9144000" cy="3505200"/>
          </a:xfrm>
        </p:spPr>
        <p:txBody>
          <a:bodyPr rtlCol="0">
            <a:noAutofit/>
          </a:bodyPr>
          <a:lstStyle>
            <a:lvl1pPr>
              <a:defRPr sz="7200"/>
            </a:lvl1pPr>
          </a:lstStyle>
          <a:p>
            <a:pPr rtl="0"/>
            <a:r>
              <a:rPr lang="el-GR" noProof="0"/>
              <a:t>Κάντε κλικ για να επεξεργαστείτε το Στυλ κύριου τίτλου</a:t>
            </a:r>
          </a:p>
        </p:txBody>
      </p:sp>
      <p:sp>
        <p:nvSpPr>
          <p:cNvPr id="3" name="Υπότιτλος 2"/>
          <p:cNvSpPr>
            <a:spLocks noGrp="1"/>
          </p:cNvSpPr>
          <p:nvPr>
            <p:ph type="subTitle" idx="1" hasCustomPrompt="1"/>
          </p:nvPr>
        </p:nvSpPr>
        <p:spPr>
          <a:xfrm>
            <a:off x="1522413" y="4953000"/>
            <a:ext cx="8229600" cy="1066800"/>
          </a:xfrm>
        </p:spPr>
        <p:txBody>
          <a:bodyPr rtlCol="0">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l-GR" noProof="0"/>
              <a:t>Κάντε κλικ για να επεξεργαστείτε το Στυλ κύριου υποτίτλου</a:t>
            </a:r>
          </a:p>
        </p:txBody>
      </p:sp>
      <p:sp>
        <p:nvSpPr>
          <p:cNvPr id="5" name="Θέση υποσέλιδου 4"/>
          <p:cNvSpPr>
            <a:spLocks noGrp="1"/>
          </p:cNvSpPr>
          <p:nvPr>
            <p:ph type="ftr" sz="quarter" idx="11"/>
          </p:nvPr>
        </p:nvSpPr>
        <p:spPr/>
        <p:txBody>
          <a:bodyPr rtlCol="0"/>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p>
            <a:pPr rtl="0"/>
            <a:fld id="{2564B055-9927-487B-A8BD-2107E951DF2F}" type="datetime1">
              <a:rPr lang="el-GR" noProof="0" smtClean="0"/>
              <a:t>11/1/2021</a:t>
            </a:fld>
            <a:endParaRPr lang="el-GR" noProof="0"/>
          </a:p>
        </p:txBody>
      </p:sp>
      <p:sp>
        <p:nvSpPr>
          <p:cNvPr id="6" name="Θέση αριθμού διαφάνειας 5"/>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410750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
        <p:nvSpPr>
          <p:cNvPr id="3" name="Θέση περιεχομένου 2"/>
          <p:cNvSpPr>
            <a:spLocks noGrp="1"/>
          </p:cNvSpPr>
          <p:nvPr>
            <p:ph idx="1" hasCustomPrompt="1"/>
          </p:nvPr>
        </p:nvSpPr>
        <p:spPr/>
        <p:txBody>
          <a:bodyPr rtlCol="0"/>
          <a:lstStyle>
            <a:lvl2pPr>
              <a:buClr>
                <a:schemeClr val="accent2"/>
              </a:buClr>
              <a:defRPr/>
            </a:lvl2pPr>
            <a:lvl5pPr>
              <a:defRPr/>
            </a:lvl5pPr>
            <a:lvl6pPr>
              <a:buClr>
                <a:schemeClr val="accent2"/>
              </a:buClr>
              <a:defRPr baseline="0"/>
            </a:lvl6pPr>
            <a:lvl7pPr>
              <a:buClr>
                <a:schemeClr val="accent2"/>
              </a:buClr>
              <a:defRPr baseline="0"/>
            </a:lvl7pPr>
            <a:lvl8pPr>
              <a:buClr>
                <a:schemeClr val="accent2"/>
              </a:buClr>
              <a:defRPr baseline="0"/>
            </a:lvl8pPr>
            <a:lvl9pPr>
              <a:buClr>
                <a:schemeClr val="accent2"/>
              </a:buClr>
              <a:defRPr baseline="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υποσέλιδου 4"/>
          <p:cNvSpPr>
            <a:spLocks noGrp="1"/>
          </p:cNvSpPr>
          <p:nvPr>
            <p:ph type="ftr" sz="quarter" idx="11"/>
          </p:nvPr>
        </p:nvSpPr>
        <p:spPr/>
        <p:txBody>
          <a:bodyPr rtlCol="0"/>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p>
            <a:pPr rtl="0"/>
            <a:fld id="{C96C75A9-CBF9-4646-94C5-F11735B918BE}" type="datetime1">
              <a:rPr lang="el-GR" noProof="0" smtClean="0"/>
              <a:t>11/1/2021</a:t>
            </a:fld>
            <a:endParaRPr lang="el-GR" noProof="0"/>
          </a:p>
        </p:txBody>
      </p:sp>
      <p:sp>
        <p:nvSpPr>
          <p:cNvPr id="6" name="Θέση αριθμού διαφάνειας 5"/>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836337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1522414" y="2514601"/>
            <a:ext cx="9144000" cy="2819400"/>
          </a:xfrm>
        </p:spPr>
        <p:txBody>
          <a:bodyPr rtlCol="0" anchor="b">
            <a:noAutofit/>
          </a:bodyPr>
          <a:lstStyle>
            <a:lvl1pPr algn="l">
              <a:defRPr sz="6600" b="0" i="0" cap="none" baseline="0"/>
            </a:lvl1pPr>
          </a:lstStyle>
          <a:p>
            <a:pPr rtl="0"/>
            <a:r>
              <a:rPr lang="el-GR" noProof="0"/>
              <a:t>Κάντε κλικ για να επεξεργαστείτε το Στυλ κύριου τίτλου</a:t>
            </a:r>
          </a:p>
        </p:txBody>
      </p:sp>
      <p:sp>
        <p:nvSpPr>
          <p:cNvPr id="3" name="Θέση κειμένου 2"/>
          <p:cNvSpPr>
            <a:spLocks noGrp="1"/>
          </p:cNvSpPr>
          <p:nvPr>
            <p:ph type="body" idx="1" hasCustomPrompt="1"/>
          </p:nvPr>
        </p:nvSpPr>
        <p:spPr>
          <a:xfrm>
            <a:off x="1522413" y="990600"/>
            <a:ext cx="8229600" cy="1143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l-GR" noProof="0"/>
              <a:t>Κάντε κλικ για επεξεργασία των στυλ κειμένου του υποδείγματος</a:t>
            </a:r>
          </a:p>
        </p:txBody>
      </p:sp>
      <p:sp>
        <p:nvSpPr>
          <p:cNvPr id="5" name="Θέση υποσέλιδου 4"/>
          <p:cNvSpPr>
            <a:spLocks noGrp="1"/>
          </p:cNvSpPr>
          <p:nvPr>
            <p:ph type="ftr" sz="quarter" idx="11"/>
          </p:nvPr>
        </p:nvSpPr>
        <p:spPr/>
        <p:txBody>
          <a:bodyPr rtlCol="0"/>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p>
            <a:pPr rtl="0"/>
            <a:fld id="{857FBF7C-8210-46A9-B975-C664A70EA4C1}" type="datetime1">
              <a:rPr lang="el-GR" noProof="0" smtClean="0"/>
              <a:t>11/1/2021</a:t>
            </a:fld>
            <a:endParaRPr lang="el-GR" noProof="0"/>
          </a:p>
        </p:txBody>
      </p:sp>
      <p:sp>
        <p:nvSpPr>
          <p:cNvPr id="6" name="Θέση αριθμού διαφάνειας 5"/>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359165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1522414" y="533400"/>
            <a:ext cx="9601200" cy="1143000"/>
          </a:xfrm>
        </p:spPr>
        <p:txBody>
          <a:bodyPr rtlCol="0"/>
          <a:lstStyle/>
          <a:p>
            <a:pPr rtl="0"/>
            <a:r>
              <a:rPr lang="el-GR" noProof="0"/>
              <a:t>Κάντε κλικ για να επεξεργαστείτε το Στυλ κύριου τίτλου</a:t>
            </a:r>
          </a:p>
        </p:txBody>
      </p:sp>
      <p:sp>
        <p:nvSpPr>
          <p:cNvPr id="3" name="Θέση περιεχομένου 2"/>
          <p:cNvSpPr>
            <a:spLocks noGrp="1"/>
          </p:cNvSpPr>
          <p:nvPr>
            <p:ph sz="half" idx="1" hasCustomPrompt="1"/>
          </p:nvPr>
        </p:nvSpPr>
        <p:spPr>
          <a:xfrm>
            <a:off x="1522414" y="1828800"/>
            <a:ext cx="4645152" cy="4191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4" name="Θέση περιεχομένου 3"/>
          <p:cNvSpPr>
            <a:spLocks noGrp="1"/>
          </p:cNvSpPr>
          <p:nvPr>
            <p:ph sz="half" idx="2" hasCustomPrompt="1"/>
          </p:nvPr>
        </p:nvSpPr>
        <p:spPr>
          <a:xfrm>
            <a:off x="6475412" y="1828800"/>
            <a:ext cx="4648201" cy="4191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6" name="Θέση υποσέλιδου 5"/>
          <p:cNvSpPr>
            <a:spLocks noGrp="1"/>
          </p:cNvSpPr>
          <p:nvPr>
            <p:ph type="ftr" sz="quarter" idx="11"/>
          </p:nvPr>
        </p:nvSpPr>
        <p:spPr/>
        <p:txBody>
          <a:bodyPr rtlCol="0"/>
          <a:lstStyle/>
          <a:p>
            <a:pPr rtl="0"/>
            <a:r>
              <a:rPr lang="el-GR" noProof="0"/>
              <a:t>Προσθήκη υποσέλιδου</a:t>
            </a:r>
          </a:p>
        </p:txBody>
      </p:sp>
      <p:sp>
        <p:nvSpPr>
          <p:cNvPr id="5" name="Θέση ημερομηνίας 4"/>
          <p:cNvSpPr>
            <a:spLocks noGrp="1"/>
          </p:cNvSpPr>
          <p:nvPr>
            <p:ph type="dt" sz="half" idx="10"/>
          </p:nvPr>
        </p:nvSpPr>
        <p:spPr/>
        <p:txBody>
          <a:bodyPr rtlCol="0"/>
          <a:lstStyle/>
          <a:p>
            <a:pPr rtl="0"/>
            <a:fld id="{FCB9FFCD-4C99-410F-A7DE-FDB5775E20A7}" type="datetime1">
              <a:rPr lang="el-GR" noProof="0" smtClean="0"/>
              <a:t>11/1/2021</a:t>
            </a:fld>
            <a:endParaRPr lang="el-GR" noProof="0"/>
          </a:p>
        </p:txBody>
      </p:sp>
      <p:sp>
        <p:nvSpPr>
          <p:cNvPr id="7" name="Θέση αριθμού διαφάνειας 6"/>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38315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1522414" y="533400"/>
            <a:ext cx="9601200" cy="1143000"/>
          </a:xfrm>
        </p:spPr>
        <p:txBody>
          <a:bodyPr rtlCol="0"/>
          <a:lstStyle>
            <a:lvl1pPr>
              <a:defRPr/>
            </a:lvl1pPr>
          </a:lstStyle>
          <a:p>
            <a:pPr rtl="0"/>
            <a:r>
              <a:rPr lang="el-GR" noProof="0"/>
              <a:t>Κάντε κλικ για να επεξεργαστείτε το Στυλ κύριου τίτλου</a:t>
            </a:r>
          </a:p>
        </p:txBody>
      </p:sp>
      <p:sp>
        <p:nvSpPr>
          <p:cNvPr id="3" name="Θέση κειμένου 2"/>
          <p:cNvSpPr>
            <a:spLocks noGrp="1"/>
          </p:cNvSpPr>
          <p:nvPr>
            <p:ph type="body" idx="1" hasCustomPrompt="1"/>
          </p:nvPr>
        </p:nvSpPr>
        <p:spPr>
          <a:xfrm>
            <a:off x="1522414" y="1828800"/>
            <a:ext cx="464515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noProof="0"/>
              <a:t>Κάντε κλικ για επεξεργασία των στυλ κειμένου του υποδείγματος</a:t>
            </a:r>
          </a:p>
        </p:txBody>
      </p:sp>
      <p:sp>
        <p:nvSpPr>
          <p:cNvPr id="4" name="Θέση περιεχομένου 3"/>
          <p:cNvSpPr>
            <a:spLocks noGrp="1"/>
          </p:cNvSpPr>
          <p:nvPr>
            <p:ph sz="half" idx="2" hasCustomPrompt="1"/>
          </p:nvPr>
        </p:nvSpPr>
        <p:spPr>
          <a:xfrm>
            <a:off x="1522414" y="2667000"/>
            <a:ext cx="4645152" cy="3352800"/>
          </a:xfrm>
        </p:spPr>
        <p:txBody>
          <a:bodyPr rtlCol="0">
            <a:normAutofit/>
          </a:bodyPr>
          <a:lstStyle>
            <a:lvl1pPr>
              <a:defRPr sz="2000"/>
            </a:lvl1pPr>
            <a:lvl2pPr>
              <a:defRPr sz="1800"/>
            </a:lvl2pPr>
            <a:lvl3pPr>
              <a:defRPr sz="1600"/>
            </a:lvl3pPr>
            <a:lvl4pPr>
              <a:defRPr sz="1400"/>
            </a:lvl4pPr>
            <a:lvl5pPr>
              <a:defRPr sz="1400"/>
            </a:lvl5pPr>
            <a:lvl6pPr>
              <a:defRPr sz="1400" baseline="0"/>
            </a:lvl6pPr>
            <a:lvl7pPr>
              <a:defRPr sz="1400" baseline="0"/>
            </a:lvl7pPr>
            <a:lvl8pPr>
              <a:defRPr sz="1400" baseline="0"/>
            </a:lvl8pPr>
            <a:lvl9pPr>
              <a:defRPr sz="1400" baseline="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κειμένου 4"/>
          <p:cNvSpPr>
            <a:spLocks noGrp="1"/>
          </p:cNvSpPr>
          <p:nvPr>
            <p:ph type="body" sz="quarter" idx="3" hasCustomPrompt="1"/>
          </p:nvPr>
        </p:nvSpPr>
        <p:spPr>
          <a:xfrm>
            <a:off x="6478462" y="1828800"/>
            <a:ext cx="464515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noProof="0"/>
              <a:t>Κάντε κλικ για επεξεργασία των στυλ κειμένου του υποδείγματος</a:t>
            </a:r>
          </a:p>
        </p:txBody>
      </p:sp>
      <p:sp>
        <p:nvSpPr>
          <p:cNvPr id="6" name="Θέση περιεχομένου 5"/>
          <p:cNvSpPr>
            <a:spLocks noGrp="1"/>
          </p:cNvSpPr>
          <p:nvPr>
            <p:ph sz="quarter" idx="4" hasCustomPrompt="1"/>
          </p:nvPr>
        </p:nvSpPr>
        <p:spPr>
          <a:xfrm>
            <a:off x="6478462" y="2667000"/>
            <a:ext cx="4645152" cy="33528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8" name="Θέση υποσέλιδου 7"/>
          <p:cNvSpPr>
            <a:spLocks noGrp="1"/>
          </p:cNvSpPr>
          <p:nvPr>
            <p:ph type="ftr" sz="quarter" idx="11"/>
          </p:nvPr>
        </p:nvSpPr>
        <p:spPr/>
        <p:txBody>
          <a:bodyPr rtlCol="0"/>
          <a:lstStyle/>
          <a:p>
            <a:pPr rtl="0"/>
            <a:r>
              <a:rPr lang="el-GR" noProof="0"/>
              <a:t>Προσθήκη υποσέλιδου</a:t>
            </a:r>
          </a:p>
        </p:txBody>
      </p:sp>
      <p:sp>
        <p:nvSpPr>
          <p:cNvPr id="7" name="Θέση ημερομηνίας 6"/>
          <p:cNvSpPr>
            <a:spLocks noGrp="1"/>
          </p:cNvSpPr>
          <p:nvPr>
            <p:ph type="dt" sz="half" idx="10"/>
          </p:nvPr>
        </p:nvSpPr>
        <p:spPr/>
        <p:txBody>
          <a:bodyPr rtlCol="0"/>
          <a:lstStyle/>
          <a:p>
            <a:pPr rtl="0"/>
            <a:fld id="{38C379D7-87A8-4F5F-84D5-F471CE4C6D8C}" type="datetime1">
              <a:rPr lang="el-GR" noProof="0" smtClean="0"/>
              <a:t>11/1/2021</a:t>
            </a:fld>
            <a:endParaRPr lang="el-GR" noProof="0"/>
          </a:p>
        </p:txBody>
      </p:sp>
      <p:sp>
        <p:nvSpPr>
          <p:cNvPr id="9" name="Θέση αριθμού διαφάνειας 8"/>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381292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
        <p:nvSpPr>
          <p:cNvPr id="4" name="Θέση υποσέλιδου 3"/>
          <p:cNvSpPr>
            <a:spLocks noGrp="1"/>
          </p:cNvSpPr>
          <p:nvPr>
            <p:ph type="ftr" sz="quarter" idx="11"/>
          </p:nvPr>
        </p:nvSpPr>
        <p:spPr/>
        <p:txBody>
          <a:bodyPr rtlCol="0"/>
          <a:lstStyle/>
          <a:p>
            <a:pPr rtl="0"/>
            <a:r>
              <a:rPr lang="el-GR" noProof="0"/>
              <a:t>Προσθήκη υποσέλιδου</a:t>
            </a:r>
          </a:p>
        </p:txBody>
      </p:sp>
      <p:sp>
        <p:nvSpPr>
          <p:cNvPr id="3" name="Θέση ημερομηνίας 2"/>
          <p:cNvSpPr>
            <a:spLocks noGrp="1"/>
          </p:cNvSpPr>
          <p:nvPr>
            <p:ph type="dt" sz="half" idx="10"/>
          </p:nvPr>
        </p:nvSpPr>
        <p:spPr/>
        <p:txBody>
          <a:bodyPr rtlCol="0"/>
          <a:lstStyle/>
          <a:p>
            <a:pPr rtl="0"/>
            <a:fld id="{D1B89188-E983-46DC-8E71-B96A0B2557F4}" type="datetime1">
              <a:rPr lang="el-GR" noProof="0" smtClean="0"/>
              <a:t>11/1/2021</a:t>
            </a:fld>
            <a:endParaRPr lang="el-GR" noProof="0"/>
          </a:p>
        </p:txBody>
      </p:sp>
      <p:sp>
        <p:nvSpPr>
          <p:cNvPr id="5" name="Θέση αριθμού διαφάνειας 4"/>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223656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3" name="Θέση υποσέλιδου 2"/>
          <p:cNvSpPr>
            <a:spLocks noGrp="1"/>
          </p:cNvSpPr>
          <p:nvPr>
            <p:ph type="ftr" sz="quarter" idx="11"/>
          </p:nvPr>
        </p:nvSpPr>
        <p:spPr/>
        <p:txBody>
          <a:bodyPr rtlCol="0"/>
          <a:lstStyle/>
          <a:p>
            <a:pPr rtl="0"/>
            <a:r>
              <a:rPr lang="el-GR" noProof="0"/>
              <a:t>Προσθήκη υποσέλιδου</a:t>
            </a:r>
          </a:p>
        </p:txBody>
      </p:sp>
      <p:sp>
        <p:nvSpPr>
          <p:cNvPr id="2" name="Θέση ημερομηνίας 1"/>
          <p:cNvSpPr>
            <a:spLocks noGrp="1"/>
          </p:cNvSpPr>
          <p:nvPr>
            <p:ph type="dt" sz="half" idx="10"/>
          </p:nvPr>
        </p:nvSpPr>
        <p:spPr/>
        <p:txBody>
          <a:bodyPr rtlCol="0"/>
          <a:lstStyle/>
          <a:p>
            <a:pPr rtl="0"/>
            <a:fld id="{3558551F-62CD-4B92-85A9-836A682EA742}" type="datetime1">
              <a:rPr lang="el-GR" noProof="0" smtClean="0"/>
              <a:t>11/1/2021</a:t>
            </a:fld>
            <a:endParaRPr lang="el-GR" noProof="0"/>
          </a:p>
        </p:txBody>
      </p:sp>
      <p:sp>
        <p:nvSpPr>
          <p:cNvPr id="4" name="Θέση αριθμού διαφάνειας 3"/>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346525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36613" y="2590800"/>
            <a:ext cx="3276599" cy="1924050"/>
          </a:xfrm>
        </p:spPr>
        <p:txBody>
          <a:bodyPr rtlCol="0" anchor="b">
            <a:normAutofit/>
          </a:bodyPr>
          <a:lstStyle>
            <a:lvl1pPr algn="l">
              <a:defRPr sz="3200" b="0"/>
            </a:lvl1pPr>
          </a:lstStyle>
          <a:p>
            <a:pPr rtl="0"/>
            <a:r>
              <a:rPr lang="el-GR" noProof="0"/>
              <a:t>Κάντε κλικ για να επεξεργαστείτε το Στυλ κύριου τίτλου</a:t>
            </a:r>
          </a:p>
        </p:txBody>
      </p:sp>
      <p:sp>
        <p:nvSpPr>
          <p:cNvPr id="3" name="Θέση περιεχομένου 2"/>
          <p:cNvSpPr>
            <a:spLocks noGrp="1"/>
          </p:cNvSpPr>
          <p:nvPr>
            <p:ph idx="1" hasCustomPrompt="1"/>
          </p:nvPr>
        </p:nvSpPr>
        <p:spPr>
          <a:xfrm>
            <a:off x="5180012" y="838200"/>
            <a:ext cx="6172201" cy="51816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4" name="Θέση κειμένου 3"/>
          <p:cNvSpPr>
            <a:spLocks noGrp="1"/>
          </p:cNvSpPr>
          <p:nvPr>
            <p:ph type="body" sz="half" idx="2" hasCustomPrompt="1"/>
          </p:nvPr>
        </p:nvSpPr>
        <p:spPr>
          <a:xfrm>
            <a:off x="836613" y="4648200"/>
            <a:ext cx="3276599" cy="1371600"/>
          </a:xfrm>
        </p:spPr>
        <p:txBody>
          <a:bodyPr rtlCol="0">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noProof="0"/>
              <a:t>Κάντε κλικ για επεξεργασία των στυλ κειμένου του υποδείγματος</a:t>
            </a:r>
          </a:p>
        </p:txBody>
      </p:sp>
      <p:sp>
        <p:nvSpPr>
          <p:cNvPr id="9" name="Θέση υποσέλιδου 8"/>
          <p:cNvSpPr>
            <a:spLocks noGrp="1"/>
          </p:cNvSpPr>
          <p:nvPr>
            <p:ph type="ftr" sz="quarter" idx="11"/>
          </p:nvPr>
        </p:nvSpPr>
        <p:spPr/>
        <p:txBody>
          <a:bodyPr rtlCol="0"/>
          <a:lstStyle/>
          <a:p>
            <a:pPr rtl="0"/>
            <a:r>
              <a:rPr lang="el-GR" noProof="0"/>
              <a:t>Προσθήκη υποσέλιδου</a:t>
            </a:r>
          </a:p>
        </p:txBody>
      </p:sp>
      <p:sp>
        <p:nvSpPr>
          <p:cNvPr id="8" name="Θέση ημερομηνίας 7"/>
          <p:cNvSpPr>
            <a:spLocks noGrp="1"/>
          </p:cNvSpPr>
          <p:nvPr>
            <p:ph type="dt" sz="half" idx="10"/>
          </p:nvPr>
        </p:nvSpPr>
        <p:spPr/>
        <p:txBody>
          <a:bodyPr rtlCol="0"/>
          <a:lstStyle/>
          <a:p>
            <a:pPr rtl="0"/>
            <a:fld id="{99EFC2A8-91D2-42D1-BA75-A2077F310445}" type="datetime1">
              <a:rPr lang="el-GR" noProof="0" smtClean="0"/>
              <a:t>11/1/2021</a:t>
            </a:fld>
            <a:endParaRPr lang="el-GR" noProof="0"/>
          </a:p>
        </p:txBody>
      </p:sp>
      <p:sp>
        <p:nvSpPr>
          <p:cNvPr id="10" name="Θέση αριθμού διαφάνειας 9"/>
          <p:cNvSpPr>
            <a:spLocks noGrp="1"/>
          </p:cNvSpPr>
          <p:nvPr>
            <p:ph type="sldNum" sz="quarter" idx="12"/>
          </p:nvPr>
        </p:nvSpPr>
        <p:spPr/>
        <p:txBody>
          <a:bodyPr rtlCol="0"/>
          <a:lstStyle/>
          <a:p>
            <a:pPr rtl="0"/>
            <a:fld id="{E5137D0E-4A4F-4307-8994-C1891D747D59}" type="slidenum">
              <a:rPr lang="el-GR" noProof="0" smtClean="0"/>
              <a:pPr/>
              <a:t>‹#›</a:t>
            </a:fld>
            <a:endParaRPr lang="el-GR" noProof="0"/>
          </a:p>
        </p:txBody>
      </p:sp>
    </p:spTree>
    <p:extLst>
      <p:ext uri="{BB962C8B-B14F-4D97-AF65-F5344CB8AC3E}">
        <p14:creationId xmlns:p14="http://schemas.microsoft.com/office/powerpoint/2010/main" val="391364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36613" y="2590800"/>
            <a:ext cx="3276599" cy="1924050"/>
          </a:xfrm>
        </p:spPr>
        <p:txBody>
          <a:bodyPr rtlCol="0" anchor="b">
            <a:normAutofit/>
          </a:bodyPr>
          <a:lstStyle>
            <a:lvl1pPr algn="l">
              <a:defRPr sz="3200" b="0"/>
            </a:lvl1pPr>
          </a:lstStyle>
          <a:p>
            <a:pPr rtl="0"/>
            <a:r>
              <a:rPr lang="el-GR" noProof="0"/>
              <a:t>Κάντε κλικ για να επεξεργαστείτε το Στυλ κύριου τίτλου</a:t>
            </a:r>
          </a:p>
        </p:txBody>
      </p:sp>
      <p:sp>
        <p:nvSpPr>
          <p:cNvPr id="5" name="Ορθογώνιο 4"/>
          <p:cNvSpPr/>
          <p:nvPr/>
        </p:nvSpPr>
        <p:spPr>
          <a:xfrm>
            <a:off x="5027612" y="457200"/>
            <a:ext cx="6629400" cy="594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noProof="0"/>
          </a:p>
        </p:txBody>
      </p:sp>
      <p:sp>
        <p:nvSpPr>
          <p:cNvPr id="3" name="Θέση εικόνας 2" descr="Κενό πλαίσιο κράτησης θέσης για να προσθέσετε μια εικόνα. Κάντε κλικ στο πλαίσιο κράτησης θέσης και επιλέξτε την εικόνα που θέλετε να προσθέσετε"/>
          <p:cNvSpPr>
            <a:spLocks noGrp="1"/>
          </p:cNvSpPr>
          <p:nvPr>
            <p:ph type="pic" idx="1" hasCustomPrompt="1"/>
          </p:nvPr>
        </p:nvSpPr>
        <p:spPr>
          <a:xfrm>
            <a:off x="5408612" y="836610"/>
            <a:ext cx="5867401" cy="5183190"/>
          </a:xfrm>
          <a:solidFill>
            <a:schemeClr val="bg2"/>
          </a:solidFill>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l-GR" noProof="0"/>
              <a:t>Κάντε κλικ στο εικονίδιο για να προσθέσετε μια εικόνα</a:t>
            </a:r>
          </a:p>
        </p:txBody>
      </p:sp>
      <p:sp>
        <p:nvSpPr>
          <p:cNvPr id="4" name="Θέση κειμένου 3"/>
          <p:cNvSpPr>
            <a:spLocks noGrp="1"/>
          </p:cNvSpPr>
          <p:nvPr>
            <p:ph type="body" sz="half" idx="2" hasCustomPrompt="1"/>
          </p:nvPr>
        </p:nvSpPr>
        <p:spPr>
          <a:xfrm>
            <a:off x="836613" y="4648200"/>
            <a:ext cx="3276599" cy="1371600"/>
          </a:xfrm>
        </p:spPr>
        <p:txBody>
          <a:bodyPr rtlCol="0">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noProof="0"/>
              <a:t>Κάντε κλικ για επεξεργασία των στυλ κειμένου του υποδείγματος</a:t>
            </a:r>
          </a:p>
        </p:txBody>
      </p:sp>
    </p:spTree>
    <p:extLst>
      <p:ext uri="{BB962C8B-B14F-4D97-AF65-F5344CB8AC3E}">
        <p14:creationId xmlns:p14="http://schemas.microsoft.com/office/powerpoint/2010/main" val="377385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
        <p:nvSpPr>
          <p:cNvPr id="3" name="Θέση κατακόρυφου κειμένου 2"/>
          <p:cNvSpPr>
            <a:spLocks noGrp="1"/>
          </p:cNvSpPr>
          <p:nvPr>
            <p:ph type="body" orient="vert" idx="1" hasCustomPrompt="1"/>
          </p:nvPr>
        </p:nvSpPr>
        <p:spPr/>
        <p:txBody>
          <a:bodyPr vert="eaVert" rtlCol="0"/>
          <a:lstStyle>
            <a:lvl5pPr>
              <a:defRPr/>
            </a:lvl5pPr>
            <a:lvl6pPr>
              <a:defRPr baseline="0"/>
            </a:lvl6pPr>
            <a:lvl7pPr>
              <a:defRPr baseline="0"/>
            </a:lvl7pPr>
            <a:lvl8pPr>
              <a:defRPr baseline="0"/>
            </a:lvl8pPr>
            <a:lvl9pPr>
              <a:defRPr baseline="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υποσέλιδου 4"/>
          <p:cNvSpPr>
            <a:spLocks noGrp="1"/>
          </p:cNvSpPr>
          <p:nvPr>
            <p:ph type="ftr" sz="quarter" idx="11"/>
          </p:nvPr>
        </p:nvSpPr>
        <p:spPr/>
        <p:txBody>
          <a:bodyPr rtlCol="0"/>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p>
            <a:pPr rtl="0"/>
            <a:fld id="{FF13C608-501E-47DF-A16B-FDDF9FDDEC18}" type="datetime1">
              <a:rPr lang="el-GR" noProof="0" smtClean="0"/>
              <a:t>11/1/2021</a:t>
            </a:fld>
            <a:endParaRPr lang="el-GR" noProof="0"/>
          </a:p>
        </p:txBody>
      </p:sp>
      <p:sp>
        <p:nvSpPr>
          <p:cNvPr id="6" name="Θέση αριθμού διαφάνειας 5"/>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117331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hasCustomPrompt="1"/>
          </p:nvPr>
        </p:nvSpPr>
        <p:spPr>
          <a:xfrm>
            <a:off x="9752012" y="533400"/>
            <a:ext cx="1371600" cy="5592764"/>
          </a:xfrm>
        </p:spPr>
        <p:txBody>
          <a:bodyPr vert="eaVert" rtlCol="0"/>
          <a:lstStyle/>
          <a:p>
            <a:pPr rtl="0"/>
            <a:r>
              <a:rPr lang="el-GR" noProof="0"/>
              <a:t>Κάντε κλικ για να επεξεργαστείτε το Στυλ κύριου τίτλου</a:t>
            </a:r>
          </a:p>
        </p:txBody>
      </p:sp>
      <p:sp>
        <p:nvSpPr>
          <p:cNvPr id="3" name="Θέση κατακόρυφου κειμένου 2"/>
          <p:cNvSpPr>
            <a:spLocks noGrp="1"/>
          </p:cNvSpPr>
          <p:nvPr>
            <p:ph type="body" orient="vert" idx="1" hasCustomPrompt="1"/>
          </p:nvPr>
        </p:nvSpPr>
        <p:spPr>
          <a:xfrm>
            <a:off x="1522411" y="533400"/>
            <a:ext cx="8077201" cy="5592764"/>
          </a:xfrm>
        </p:spPr>
        <p:txBody>
          <a:bodyPr vert="eaVert" rtlCol="0"/>
          <a:lstStyle>
            <a:lvl5pPr>
              <a:defRPr/>
            </a:lvl5pPr>
            <a:lvl6pPr>
              <a:defRPr/>
            </a:lvl6pPr>
            <a:lvl7pPr>
              <a:defRPr/>
            </a:lvl7pPr>
            <a:lvl8pPr>
              <a:defRPr/>
            </a:lvl8pPr>
            <a:lvl9pPr>
              <a:defRPr/>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υποσέλιδου 4"/>
          <p:cNvSpPr>
            <a:spLocks noGrp="1"/>
          </p:cNvSpPr>
          <p:nvPr>
            <p:ph type="ftr" sz="quarter" idx="11"/>
          </p:nvPr>
        </p:nvSpPr>
        <p:spPr/>
        <p:txBody>
          <a:bodyPr rtlCol="0"/>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p>
            <a:pPr rtl="0"/>
            <a:fld id="{E343B357-76B4-48DC-86E5-BB6BC9FBAF43}" type="datetime1">
              <a:rPr lang="el-GR" noProof="0" smtClean="0"/>
              <a:t>11/1/2021</a:t>
            </a:fld>
            <a:endParaRPr lang="el-GR" noProof="0"/>
          </a:p>
        </p:txBody>
      </p:sp>
      <p:sp>
        <p:nvSpPr>
          <p:cNvPr id="6" name="Θέση αριθμού διαφάνειας 5"/>
          <p:cNvSpPr>
            <a:spLocks noGrp="1"/>
          </p:cNvSpPr>
          <p:nvPr>
            <p:ph type="sldNum" sz="quarter" idx="12"/>
          </p:nvPr>
        </p:nvSpPr>
        <p:spPr/>
        <p:txBody>
          <a:bodyPr rtlCol="0"/>
          <a:lstStyle/>
          <a:p>
            <a:pPr rtl="0"/>
            <a:fld id="{E5137D0E-4A4F-4307-8994-C1891D747D59}" type="slidenum">
              <a:rPr lang="el-GR" noProof="0" smtClean="0"/>
              <a:t>‹#›</a:t>
            </a:fld>
            <a:endParaRPr lang="el-GR" noProof="0"/>
          </a:p>
        </p:txBody>
      </p:sp>
    </p:spTree>
    <p:extLst>
      <p:ext uri="{BB962C8B-B14F-4D97-AF65-F5344CB8AC3E}">
        <p14:creationId xmlns:p14="http://schemas.microsoft.com/office/powerpoint/2010/main" val="88754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grpSp>
        <p:nvGrpSpPr>
          <p:cNvPr id="32" name="Ομάδα 31"/>
          <p:cNvGrpSpPr/>
          <p:nvPr/>
        </p:nvGrpSpPr>
        <p:grpSpPr>
          <a:xfrm>
            <a:off x="-1" y="0"/>
            <a:ext cx="12188825" cy="6858000"/>
            <a:chOff x="-1" y="0"/>
            <a:chExt cx="12188825" cy="6858000"/>
          </a:xfrm>
        </p:grpSpPr>
        <p:sp>
          <p:nvSpPr>
            <p:cNvPr id="8" name="Ορθογώνιο 8"/>
            <p:cNvSpPr>
              <a:spLocks noChangeArrowheads="1"/>
            </p:cNvSpPr>
            <p:nvPr/>
          </p:nvSpPr>
          <p:spPr bwMode="auto">
            <a:xfrm>
              <a:off x="4164514" y="6705600"/>
              <a:ext cx="8024310" cy="152400"/>
            </a:xfrm>
            <a:prstGeom prst="rect">
              <a:avLst/>
            </a:prstGeom>
            <a:gradFill rotWithShape="0">
              <a:gsLst>
                <a:gs pos="0">
                  <a:schemeClr val="accent5">
                    <a:lumMod val="20000"/>
                    <a:lumOff val="80000"/>
                  </a:schemeClr>
                </a:gs>
                <a:gs pos="100000">
                  <a:schemeClr val="accent5">
                    <a:lumMod val="75000"/>
                  </a:schemeClr>
                </a:gs>
              </a:gsLst>
              <a:lin ang="0" scaled="1"/>
            </a:gradFill>
            <a:ln w="9525">
              <a:solidFill>
                <a:schemeClr val="tx1"/>
              </a:solidFill>
              <a:miter lim="800000"/>
              <a:headEnd/>
              <a:tailEnd/>
            </a:ln>
            <a:effectLst/>
          </p:spPr>
          <p:txBody>
            <a:bodyPr wrap="none" rtlCol="0" anchor="ctr"/>
            <a:lstStyle/>
            <a:p>
              <a:pPr algn="ctr" rtl="0"/>
              <a:endParaRPr kumimoji="1" lang="el-GR" sz="2400" noProof="0">
                <a:latin typeface="굴림" pitchFamily="50" charset="-127"/>
              </a:endParaRPr>
            </a:p>
          </p:txBody>
        </p:sp>
        <p:sp>
          <p:nvSpPr>
            <p:cNvPr id="9" name="Ορθογώνιο 9"/>
            <p:cNvSpPr>
              <a:spLocks noChangeArrowheads="1"/>
            </p:cNvSpPr>
            <p:nvPr/>
          </p:nvSpPr>
          <p:spPr bwMode="auto">
            <a:xfrm>
              <a:off x="11680956" y="1981200"/>
              <a:ext cx="507868" cy="4267200"/>
            </a:xfrm>
            <a:prstGeom prst="rect">
              <a:avLst/>
            </a:prstGeom>
            <a:gradFill rotWithShape="0">
              <a:gsLst>
                <a:gs pos="0">
                  <a:schemeClr val="tx2">
                    <a:lumMod val="20000"/>
                    <a:lumOff val="80000"/>
                  </a:schemeClr>
                </a:gs>
                <a:gs pos="100000">
                  <a:schemeClr val="tx2">
                    <a:lumMod val="60000"/>
                    <a:lumOff val="40000"/>
                  </a:schemeClr>
                </a:gs>
              </a:gsLst>
              <a:lin ang="5400000" scaled="1"/>
            </a:gradFill>
            <a:ln w="9525">
              <a:solidFill>
                <a:schemeClr val="tx1"/>
              </a:solidFill>
              <a:miter lim="800000"/>
              <a:headEnd/>
              <a:tailEnd/>
            </a:ln>
            <a:effectLst/>
          </p:spPr>
          <p:txBody>
            <a:bodyPr wrap="none" rtlCol="0" anchor="ctr"/>
            <a:lstStyle/>
            <a:p>
              <a:pPr algn="ctr" rtl="0"/>
              <a:endParaRPr kumimoji="1" lang="el-GR" sz="2400" noProof="0">
                <a:latin typeface="굴림" pitchFamily="50" charset="-127"/>
              </a:endParaRPr>
            </a:p>
          </p:txBody>
        </p:sp>
        <p:sp>
          <p:nvSpPr>
            <p:cNvPr id="10" name="Ορθογώνιο 10"/>
            <p:cNvSpPr>
              <a:spLocks noChangeArrowheads="1"/>
            </p:cNvSpPr>
            <p:nvPr/>
          </p:nvSpPr>
          <p:spPr bwMode="auto">
            <a:xfrm>
              <a:off x="-1" y="5257800"/>
              <a:ext cx="609441" cy="1524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algn="ctr" rtl="0"/>
              <a:endParaRPr kumimoji="1" lang="el-GR" sz="2400" noProof="0">
                <a:latin typeface="굴림" pitchFamily="50" charset="-127"/>
              </a:endParaRPr>
            </a:p>
          </p:txBody>
        </p:sp>
        <p:sp>
          <p:nvSpPr>
            <p:cNvPr id="11" name="Ορθογώνιο 11"/>
            <p:cNvSpPr>
              <a:spLocks noChangeArrowheads="1"/>
            </p:cNvSpPr>
            <p:nvPr/>
          </p:nvSpPr>
          <p:spPr bwMode="auto">
            <a:xfrm>
              <a:off x="-1" y="5410200"/>
              <a:ext cx="609441" cy="144780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algn="ctr" rtl="0"/>
              <a:endParaRPr kumimoji="1" lang="el-GR" sz="2400" noProof="0">
                <a:latin typeface="굴림" pitchFamily="50" charset="-127"/>
              </a:endParaRPr>
            </a:p>
          </p:txBody>
        </p:sp>
        <p:sp>
          <p:nvSpPr>
            <p:cNvPr id="12" name="Ορθογώνιο 12"/>
            <p:cNvSpPr>
              <a:spLocks noChangeArrowheads="1"/>
            </p:cNvSpPr>
            <p:nvPr/>
          </p:nvSpPr>
          <p:spPr bwMode="auto">
            <a:xfrm>
              <a:off x="11680956" y="0"/>
              <a:ext cx="507868" cy="1981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algn="ctr" rtl="0"/>
              <a:endParaRPr kumimoji="1" lang="el-GR" sz="2400" noProof="0">
                <a:latin typeface="굴림" pitchFamily="50" charset="-127"/>
              </a:endParaRPr>
            </a:p>
          </p:txBody>
        </p:sp>
        <p:sp>
          <p:nvSpPr>
            <p:cNvPr id="13" name="Ορθογώνιο 13"/>
            <p:cNvSpPr>
              <a:spLocks noChangeArrowheads="1"/>
            </p:cNvSpPr>
            <p:nvPr/>
          </p:nvSpPr>
          <p:spPr bwMode="auto">
            <a:xfrm>
              <a:off x="7618015" y="0"/>
              <a:ext cx="4062942" cy="304800"/>
            </a:xfrm>
            <a:prstGeom prst="rect">
              <a:avLst/>
            </a:prstGeom>
            <a:solidFill>
              <a:schemeClr val="accent1"/>
            </a:solidFill>
            <a:ln w="9525">
              <a:solidFill>
                <a:schemeClr val="accent3"/>
              </a:solidFill>
              <a:miter lim="800000"/>
              <a:headEnd/>
              <a:tailEnd/>
            </a:ln>
            <a:effectLst/>
          </p:spPr>
          <p:txBody>
            <a:bodyPr wrap="none" rtlCol="0" anchor="ctr"/>
            <a:lstStyle/>
            <a:p>
              <a:pPr algn="ctr" rtl="0"/>
              <a:endParaRPr kumimoji="1" lang="el-GR" sz="2400" noProof="0">
                <a:latin typeface="굴림" pitchFamily="50" charset="-127"/>
              </a:endParaRPr>
            </a:p>
          </p:txBody>
        </p:sp>
        <p:sp>
          <p:nvSpPr>
            <p:cNvPr id="14" name="Ορθογώνιο 14"/>
            <p:cNvSpPr>
              <a:spLocks noChangeArrowheads="1"/>
            </p:cNvSpPr>
            <p:nvPr/>
          </p:nvSpPr>
          <p:spPr bwMode="auto">
            <a:xfrm>
              <a:off x="609440" y="304800"/>
              <a:ext cx="711015" cy="762000"/>
            </a:xfrm>
            <a:prstGeom prst="rect">
              <a:avLst/>
            </a:prstGeom>
            <a:solidFill>
              <a:schemeClr val="bg2">
                <a:lumMod val="50000"/>
                <a:alpha val="50000"/>
              </a:schemeClr>
            </a:solidFill>
            <a:ln w="9525">
              <a:solidFill>
                <a:schemeClr val="tx1"/>
              </a:solidFill>
              <a:miter lim="800000"/>
              <a:headEnd/>
              <a:tailEnd/>
            </a:ln>
            <a:effectLst/>
          </p:spPr>
          <p:txBody>
            <a:bodyPr wrap="none" rtlCol="0" anchor="ctr"/>
            <a:lstStyle/>
            <a:p>
              <a:pPr algn="ctr" rtl="0"/>
              <a:endParaRPr kumimoji="1" lang="el-GR" sz="2400" noProof="0">
                <a:latin typeface="굴림" pitchFamily="50" charset="-127"/>
              </a:endParaRPr>
            </a:p>
          </p:txBody>
        </p:sp>
        <p:sp>
          <p:nvSpPr>
            <p:cNvPr id="15" name="Ορθογώνιο 15"/>
            <p:cNvSpPr>
              <a:spLocks noChangeArrowheads="1"/>
            </p:cNvSpPr>
            <p:nvPr/>
          </p:nvSpPr>
          <p:spPr bwMode="auto">
            <a:xfrm>
              <a:off x="-1" y="1066800"/>
              <a:ext cx="609441" cy="4191000"/>
            </a:xfrm>
            <a:prstGeom prst="rect">
              <a:avLst/>
            </a:prstGeom>
            <a:gradFill rotWithShape="0">
              <a:gsLst>
                <a:gs pos="0">
                  <a:schemeClr val="bg2">
                    <a:lumMod val="50000"/>
                  </a:schemeClr>
                </a:gs>
                <a:gs pos="100000">
                  <a:schemeClr val="bg1"/>
                </a:gs>
              </a:gsLst>
              <a:lin ang="5400000" scaled="1"/>
            </a:gradFill>
            <a:ln w="9525">
              <a:solidFill>
                <a:schemeClr val="tx1"/>
              </a:solidFill>
              <a:miter lim="800000"/>
              <a:headEnd/>
              <a:tailEnd/>
            </a:ln>
            <a:effectLst/>
          </p:spPr>
          <p:txBody>
            <a:bodyPr wrap="none" rtlCol="0" anchor="ctr"/>
            <a:lstStyle/>
            <a:p>
              <a:pPr algn="ctr" rtl="0"/>
              <a:endParaRPr kumimoji="1" lang="el-GR" sz="2400" noProof="0">
                <a:latin typeface="굴림" pitchFamily="50" charset="-127"/>
              </a:endParaRPr>
            </a:p>
          </p:txBody>
        </p:sp>
        <p:sp>
          <p:nvSpPr>
            <p:cNvPr id="16" name="Ορθογώνιο 16"/>
            <p:cNvSpPr>
              <a:spLocks noChangeArrowheads="1"/>
            </p:cNvSpPr>
            <p:nvPr/>
          </p:nvSpPr>
          <p:spPr bwMode="auto">
            <a:xfrm>
              <a:off x="-1" y="304800"/>
              <a:ext cx="609441" cy="762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algn="ctr" rtl="0"/>
              <a:endParaRPr kumimoji="1" lang="el-GR" sz="2400" noProof="0">
                <a:latin typeface="굴림" pitchFamily="50" charset="-127"/>
              </a:endParaRPr>
            </a:p>
          </p:txBody>
        </p:sp>
        <p:sp>
          <p:nvSpPr>
            <p:cNvPr id="17" name="Ορθογώνιο 17"/>
            <p:cNvSpPr>
              <a:spLocks noChangeArrowheads="1"/>
            </p:cNvSpPr>
            <p:nvPr/>
          </p:nvSpPr>
          <p:spPr bwMode="auto">
            <a:xfrm>
              <a:off x="-1" y="0"/>
              <a:ext cx="1320456" cy="304800"/>
            </a:xfrm>
            <a:prstGeom prst="rect">
              <a:avLst/>
            </a:prstGeom>
            <a:solidFill>
              <a:schemeClr val="accent1"/>
            </a:solidFill>
            <a:ln w="19050">
              <a:solidFill>
                <a:schemeClr val="accent1"/>
              </a:solidFill>
              <a:miter lim="800000"/>
              <a:headEnd/>
              <a:tailEnd/>
            </a:ln>
            <a:effectLst/>
          </p:spPr>
          <p:txBody>
            <a:bodyPr wrap="none" rtlCol="0" anchor="ctr"/>
            <a:lstStyle/>
            <a:p>
              <a:pPr algn="ctr" rtl="0"/>
              <a:endParaRPr kumimoji="1" lang="el-GR" sz="2400" noProof="0">
                <a:latin typeface="굴림" pitchFamily="50" charset="-127"/>
              </a:endParaRPr>
            </a:p>
          </p:txBody>
        </p:sp>
        <p:sp>
          <p:nvSpPr>
            <p:cNvPr id="18" name="Ορθογώνιο 18"/>
            <p:cNvSpPr>
              <a:spLocks noChangeArrowheads="1"/>
            </p:cNvSpPr>
            <p:nvPr/>
          </p:nvSpPr>
          <p:spPr bwMode="auto">
            <a:xfrm>
              <a:off x="1320455" y="0"/>
              <a:ext cx="6297560" cy="304800"/>
            </a:xfrm>
            <a:prstGeom prst="rect">
              <a:avLst/>
            </a:prstGeom>
            <a:solidFill>
              <a:schemeClr val="bg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algn="ctr" rtl="0"/>
              <a:endParaRPr kumimoji="1" lang="el-GR" sz="2400" noProof="0">
                <a:latin typeface="굴림" pitchFamily="50" charset="-127"/>
              </a:endParaRPr>
            </a:p>
          </p:txBody>
        </p:sp>
        <p:sp>
          <p:nvSpPr>
            <p:cNvPr id="19" name="Γραμμή 19"/>
            <p:cNvSpPr>
              <a:spLocks noChangeShapeType="1"/>
            </p:cNvSpPr>
            <p:nvPr/>
          </p:nvSpPr>
          <p:spPr bwMode="auto">
            <a:xfrm flipV="1">
              <a:off x="609440" y="304800"/>
              <a:ext cx="0" cy="6553200"/>
            </a:xfrm>
            <a:prstGeom prst="line">
              <a:avLst/>
            </a:prstGeom>
            <a:noFill/>
            <a:ln w="762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20" name="Γραμμή 20"/>
            <p:cNvSpPr>
              <a:spLocks noChangeShapeType="1"/>
            </p:cNvSpPr>
            <p:nvPr/>
          </p:nvSpPr>
          <p:spPr bwMode="auto">
            <a:xfrm>
              <a:off x="609440" y="6705600"/>
              <a:ext cx="11579384" cy="0"/>
            </a:xfrm>
            <a:prstGeom prst="line">
              <a:avLst/>
            </a:prstGeom>
            <a:noFill/>
            <a:ln w="571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21" name="Γραμμή 21"/>
            <p:cNvSpPr>
              <a:spLocks noChangeShapeType="1"/>
            </p:cNvSpPr>
            <p:nvPr/>
          </p:nvSpPr>
          <p:spPr bwMode="auto">
            <a:xfrm flipV="1">
              <a:off x="11680956" y="0"/>
              <a:ext cx="0" cy="6705600"/>
            </a:xfrm>
            <a:prstGeom prst="line">
              <a:avLst/>
            </a:prstGeom>
            <a:noFill/>
            <a:ln w="571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22" name="Γραμμή 22"/>
            <p:cNvSpPr>
              <a:spLocks noChangeShapeType="1"/>
            </p:cNvSpPr>
            <p:nvPr/>
          </p:nvSpPr>
          <p:spPr bwMode="auto">
            <a:xfrm>
              <a:off x="-1" y="304800"/>
              <a:ext cx="12188825" cy="0"/>
            </a:xfrm>
            <a:prstGeom prst="line">
              <a:avLst/>
            </a:prstGeom>
            <a:noFill/>
            <a:ln w="381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23" name="Γραμμή 23"/>
            <p:cNvSpPr>
              <a:spLocks noChangeShapeType="1"/>
            </p:cNvSpPr>
            <p:nvPr/>
          </p:nvSpPr>
          <p:spPr bwMode="auto">
            <a:xfrm flipH="1">
              <a:off x="7618015" y="457200"/>
              <a:ext cx="4570809" cy="0"/>
            </a:xfrm>
            <a:prstGeom prst="line">
              <a:avLst/>
            </a:prstGeom>
            <a:noFill/>
            <a:ln w="190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24" name="Γραμμή 24"/>
            <p:cNvSpPr>
              <a:spLocks noChangeShapeType="1"/>
            </p:cNvSpPr>
            <p:nvPr/>
          </p:nvSpPr>
          <p:spPr bwMode="auto">
            <a:xfrm flipV="1">
              <a:off x="7618015" y="0"/>
              <a:ext cx="0" cy="457200"/>
            </a:xfrm>
            <a:prstGeom prst="line">
              <a:avLst/>
            </a:prstGeom>
            <a:noFill/>
            <a:ln w="190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25" name="Γραμμή 25"/>
            <p:cNvSpPr>
              <a:spLocks noChangeShapeType="1"/>
            </p:cNvSpPr>
            <p:nvPr/>
          </p:nvSpPr>
          <p:spPr bwMode="auto">
            <a:xfrm>
              <a:off x="11680956" y="1981200"/>
              <a:ext cx="50786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26" name="Γραμμή 26"/>
            <p:cNvSpPr>
              <a:spLocks noChangeShapeType="1"/>
            </p:cNvSpPr>
            <p:nvPr/>
          </p:nvSpPr>
          <p:spPr bwMode="auto">
            <a:xfrm>
              <a:off x="1320455" y="0"/>
              <a:ext cx="0" cy="1066800"/>
            </a:xfrm>
            <a:prstGeom prst="line">
              <a:avLst/>
            </a:prstGeom>
            <a:noFill/>
            <a:ln w="190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27" name="Γραμμή 27"/>
            <p:cNvSpPr>
              <a:spLocks noChangeShapeType="1"/>
            </p:cNvSpPr>
            <p:nvPr/>
          </p:nvSpPr>
          <p:spPr bwMode="auto">
            <a:xfrm flipH="1">
              <a:off x="-1" y="1066800"/>
              <a:ext cx="1320456" cy="0"/>
            </a:xfrm>
            <a:prstGeom prst="line">
              <a:avLst/>
            </a:prstGeom>
            <a:noFill/>
            <a:ln w="2857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30" name="Γραμμή 30"/>
            <p:cNvSpPr>
              <a:spLocks noChangeShapeType="1"/>
            </p:cNvSpPr>
            <p:nvPr/>
          </p:nvSpPr>
          <p:spPr bwMode="auto">
            <a:xfrm flipH="1">
              <a:off x="-1" y="5257800"/>
              <a:ext cx="609441" cy="0"/>
            </a:xfrm>
            <a:prstGeom prst="line">
              <a:avLst/>
            </a:prstGeom>
            <a:noFill/>
            <a:ln w="2857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sp>
          <p:nvSpPr>
            <p:cNvPr id="31" name="Γραμμή 31"/>
            <p:cNvSpPr>
              <a:spLocks noChangeShapeType="1"/>
            </p:cNvSpPr>
            <p:nvPr/>
          </p:nvSpPr>
          <p:spPr bwMode="auto">
            <a:xfrm flipH="1">
              <a:off x="-1" y="5410200"/>
              <a:ext cx="609441"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rtl="0"/>
              <a:endParaRPr lang="el-GR" noProof="0"/>
            </a:p>
          </p:txBody>
        </p:sp>
      </p:grpSp>
      <p:sp>
        <p:nvSpPr>
          <p:cNvPr id="2" name="Θέση τίτλου 1"/>
          <p:cNvSpPr>
            <a:spLocks noGrp="1"/>
          </p:cNvSpPr>
          <p:nvPr>
            <p:ph type="title"/>
          </p:nvPr>
        </p:nvSpPr>
        <p:spPr>
          <a:xfrm>
            <a:off x="1522414" y="533400"/>
            <a:ext cx="9601200" cy="1143000"/>
          </a:xfrm>
          <a:prstGeom prst="rect">
            <a:avLst/>
          </a:prstGeom>
        </p:spPr>
        <p:txBody>
          <a:bodyPr vert="horz" lIns="91440" tIns="45720" rIns="91440" bIns="45720" rtlCol="0" anchor="b">
            <a:normAutofit/>
          </a:bodyPr>
          <a:lstStyle/>
          <a:p>
            <a:pPr rtl="0"/>
            <a:r>
              <a:rPr lang="el-GR" noProof="0"/>
              <a:t>Κάντε κλικ για να επεξεργαστείτε το Στυλ κύριου τίτλου</a:t>
            </a:r>
          </a:p>
        </p:txBody>
      </p:sp>
      <p:sp>
        <p:nvSpPr>
          <p:cNvPr id="3" name="Θέση κειμένου 2"/>
          <p:cNvSpPr>
            <a:spLocks noGrp="1"/>
          </p:cNvSpPr>
          <p:nvPr>
            <p:ph type="body" idx="1"/>
          </p:nvPr>
        </p:nvSpPr>
        <p:spPr>
          <a:xfrm>
            <a:off x="1522414" y="1828800"/>
            <a:ext cx="9601200" cy="4191000"/>
          </a:xfrm>
          <a:prstGeom prst="rect">
            <a:avLst/>
          </a:prstGeom>
        </p:spPr>
        <p:txBody>
          <a:bodyPr vert="horz" lIns="91440" tIns="45720" rIns="91440" bIns="45720" rtlCol="0">
            <a:normAutofit/>
          </a:body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υποσέλιδου 4"/>
          <p:cNvSpPr>
            <a:spLocks noGrp="1"/>
          </p:cNvSpPr>
          <p:nvPr>
            <p:ph type="ftr" sz="quarter" idx="3"/>
          </p:nvPr>
        </p:nvSpPr>
        <p:spPr>
          <a:xfrm>
            <a:off x="1517950" y="6172200"/>
            <a:ext cx="6862462" cy="273049"/>
          </a:xfrm>
          <a:prstGeom prst="rect">
            <a:avLst/>
          </a:prstGeom>
        </p:spPr>
        <p:txBody>
          <a:bodyPr vert="horz" lIns="91440" tIns="45720" rIns="91440" bIns="45720" rtlCol="0" anchor="ctr"/>
          <a:lstStyle>
            <a:lvl1pPr algn="l">
              <a:defRPr sz="1100">
                <a:solidFill>
                  <a:schemeClr val="tx1"/>
                </a:solidFill>
              </a:defRPr>
            </a:lvl1pPr>
          </a:lstStyle>
          <a:p>
            <a:pPr rtl="0"/>
            <a:r>
              <a:rPr lang="el-GR" noProof="0"/>
              <a:t>Προσθήκη υποσέλιδου</a:t>
            </a:r>
          </a:p>
        </p:txBody>
      </p:sp>
      <p:sp>
        <p:nvSpPr>
          <p:cNvPr id="4" name="Θέση ημερομηνίας 3"/>
          <p:cNvSpPr>
            <a:spLocks noGrp="1"/>
          </p:cNvSpPr>
          <p:nvPr>
            <p:ph type="dt" sz="half" idx="2"/>
          </p:nvPr>
        </p:nvSpPr>
        <p:spPr>
          <a:xfrm>
            <a:off x="8609012" y="6172200"/>
            <a:ext cx="1320059" cy="273049"/>
          </a:xfrm>
          <a:prstGeom prst="rect">
            <a:avLst/>
          </a:prstGeom>
        </p:spPr>
        <p:txBody>
          <a:bodyPr vert="horz" lIns="91440" tIns="45720" rIns="91440" bIns="45720" rtlCol="0" anchor="ctr"/>
          <a:lstStyle>
            <a:lvl1pPr algn="r">
              <a:defRPr sz="1100">
                <a:solidFill>
                  <a:schemeClr val="tx1"/>
                </a:solidFill>
              </a:defRPr>
            </a:lvl1pPr>
          </a:lstStyle>
          <a:p>
            <a:pPr rtl="0"/>
            <a:fld id="{6678A7E7-A40D-4D6F-AC94-D82225F0ABA8}" type="datetime1">
              <a:rPr lang="el-GR" noProof="0" smtClean="0"/>
              <a:t>11/1/2021</a:t>
            </a:fld>
            <a:endParaRPr lang="el-GR" noProof="0"/>
          </a:p>
        </p:txBody>
      </p:sp>
      <p:sp>
        <p:nvSpPr>
          <p:cNvPr id="6" name="Θέση αριθμού διαφάνειας 5"/>
          <p:cNvSpPr>
            <a:spLocks noGrp="1"/>
          </p:cNvSpPr>
          <p:nvPr>
            <p:ph type="sldNum" sz="quarter" idx="4"/>
          </p:nvPr>
        </p:nvSpPr>
        <p:spPr>
          <a:xfrm>
            <a:off x="10133012" y="6172200"/>
            <a:ext cx="990601" cy="273049"/>
          </a:xfrm>
          <a:prstGeom prst="rect">
            <a:avLst/>
          </a:prstGeom>
        </p:spPr>
        <p:txBody>
          <a:bodyPr vert="horz" lIns="91440" tIns="45720" rIns="91440" bIns="45720" rtlCol="0" anchor="ctr"/>
          <a:lstStyle>
            <a:lvl1pPr algn="r">
              <a:defRPr sz="1100">
                <a:solidFill>
                  <a:schemeClr val="tx1"/>
                </a:solidFill>
              </a:defRPr>
            </a:lvl1pPr>
          </a:lstStyle>
          <a:p>
            <a:pPr rtl="0"/>
            <a:fld id="{E5137D0E-4A4F-4307-8994-C1891D747D59}" type="slidenum">
              <a:rPr lang="el-GR" noProof="0" smtClean="0"/>
              <a:pPr/>
              <a:t>‹#›</a:t>
            </a:fld>
            <a:endParaRPr lang="el-GR" noProof="0"/>
          </a:p>
        </p:txBody>
      </p:sp>
    </p:spTree>
    <p:extLst>
      <p:ext uri="{BB962C8B-B14F-4D97-AF65-F5344CB8AC3E}">
        <p14:creationId xmlns:p14="http://schemas.microsoft.com/office/powerpoint/2010/main" val="7745226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2"/>
        </a:buClr>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800"/>
        </a:spcBef>
        <a:buClr>
          <a:schemeClr val="accent2"/>
        </a:buClr>
        <a:buFont typeface="Arial" pitchFamily="34" charset="0"/>
        <a:buChar char="–"/>
        <a:defRPr sz="1800" kern="1200">
          <a:solidFill>
            <a:schemeClr val="tx1"/>
          </a:solidFill>
          <a:latin typeface="+mn-lt"/>
          <a:ea typeface="+mn-ea"/>
          <a:cs typeface="+mn-cs"/>
        </a:defRPr>
      </a:lvl2pPr>
      <a:lvl3pPr marL="741363" indent="-171450" algn="l" defTabSz="914400" rtl="0" eaLnBrk="1" latinLnBrk="0" hangingPunct="1">
        <a:lnSpc>
          <a:spcPct val="90000"/>
        </a:lnSpc>
        <a:spcBef>
          <a:spcPts val="600"/>
        </a:spcBef>
        <a:buClr>
          <a:schemeClr val="accent2"/>
        </a:buClr>
        <a:buFont typeface="Arial" pitchFamily="34" charset="0"/>
        <a:buChar char="•"/>
        <a:defRPr sz="1600" kern="1200">
          <a:solidFill>
            <a:schemeClr val="tx1"/>
          </a:solidFill>
          <a:latin typeface="+mn-lt"/>
          <a:ea typeface="+mn-ea"/>
          <a:cs typeface="+mn-cs"/>
        </a:defRPr>
      </a:lvl3pPr>
      <a:lvl4pPr marL="966788" indent="-173038" algn="l" defTabSz="914400" rtl="0" eaLnBrk="1" latinLnBrk="0" hangingPunct="1">
        <a:lnSpc>
          <a:spcPct val="90000"/>
        </a:lnSpc>
        <a:spcBef>
          <a:spcPts val="600"/>
        </a:spcBef>
        <a:buClr>
          <a:schemeClr val="accent2"/>
        </a:buClr>
        <a:buFont typeface="Arial" pitchFamily="34" charset="0"/>
        <a:buChar char="–"/>
        <a:defRPr sz="1400" kern="1200">
          <a:solidFill>
            <a:schemeClr val="tx1"/>
          </a:solidFill>
          <a:latin typeface="+mn-lt"/>
          <a:ea typeface="+mn-ea"/>
          <a:cs typeface="+mn-cs"/>
        </a:defRPr>
      </a:lvl4pPr>
      <a:lvl5pPr marL="1208088" indent="-173038" algn="l" defTabSz="914400" rtl="0" eaLnBrk="1" latinLnBrk="0" hangingPunct="1">
        <a:lnSpc>
          <a:spcPct val="90000"/>
        </a:lnSpc>
        <a:spcBef>
          <a:spcPts val="600"/>
        </a:spcBef>
        <a:buClr>
          <a:schemeClr val="accent2"/>
        </a:buClr>
        <a:buFont typeface="Arial" pitchFamily="34" charset="0"/>
        <a:buChar char="•"/>
        <a:defRPr sz="1400" kern="1200">
          <a:solidFill>
            <a:schemeClr val="tx1"/>
          </a:solidFill>
          <a:latin typeface="+mn-lt"/>
          <a:ea typeface="+mn-ea"/>
          <a:cs typeface="+mn-cs"/>
        </a:defRPr>
      </a:lvl5pPr>
      <a:lvl6pPr marL="1444752"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6pPr>
      <a:lvl7pPr marL="1682496"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7pPr>
      <a:lvl8pPr marL="1920240"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8pPr>
      <a:lvl9pPr marL="2157984"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1341884" y="476672"/>
            <a:ext cx="9721080" cy="5904656"/>
          </a:xfrm>
        </p:spPr>
        <p:txBody>
          <a:bodyPr rtlCol="0">
            <a:normAutofit/>
          </a:bodyPr>
          <a:lstStyle/>
          <a:p>
            <a:pPr algn="ctr" rtl="0"/>
            <a:r>
              <a:rPr lang="el-GR" dirty="0">
                <a:solidFill>
                  <a:schemeClr val="tx2">
                    <a:lumMod val="50000"/>
                  </a:schemeClr>
                </a:solidFill>
                <a:latin typeface="Times New Roman" panose="02020603050405020304" pitchFamily="18" charset="0"/>
                <a:cs typeface="Times New Roman" panose="02020603050405020304" pitchFamily="18" charset="0"/>
              </a:rPr>
              <a:t>Τίτλος:</a:t>
            </a:r>
          </a:p>
          <a:p>
            <a:pPr algn="ctr" rtl="0"/>
            <a:endParaRPr lang="en-GB" sz="2800" dirty="0">
              <a:solidFill>
                <a:schemeClr val="tx2">
                  <a:lumMod val="75000"/>
                </a:schemeClr>
              </a:solidFill>
              <a:latin typeface="Arial Rounded MT Bold" panose="020F0704030504030204" pitchFamily="34" charset="0"/>
              <a:cs typeface="Aldhabi" panose="020B0604020202020204" pitchFamily="2" charset="-78"/>
            </a:endParaRPr>
          </a:p>
          <a:p>
            <a:pPr rtl="0"/>
            <a:r>
              <a:rPr lang="el-GR" sz="2800" dirty="0">
                <a:solidFill>
                  <a:schemeClr val="tx2">
                    <a:lumMod val="75000"/>
                  </a:schemeClr>
                </a:solidFill>
                <a:latin typeface="Times New Roman" panose="02020603050405020304" pitchFamily="18" charset="0"/>
                <a:cs typeface="Times New Roman" panose="02020603050405020304" pitchFamily="18" charset="0"/>
              </a:rPr>
              <a:t>Οι απαιτητικές συνθήκες βοηθούν ή βλάπτουν την αυτο</a:t>
            </a:r>
            <a:r>
              <a:rPr lang="en-GB" sz="2800" dirty="0">
                <a:solidFill>
                  <a:schemeClr val="tx2">
                    <a:lumMod val="75000"/>
                  </a:schemeClr>
                </a:solidFill>
                <a:latin typeface="Times New Roman" panose="02020603050405020304" pitchFamily="18" charset="0"/>
                <a:cs typeface="Times New Roman" panose="02020603050405020304" pitchFamily="18" charset="0"/>
              </a:rPr>
              <a:t>-</a:t>
            </a:r>
            <a:r>
              <a:rPr lang="el-GR" sz="2800" dirty="0">
                <a:solidFill>
                  <a:schemeClr val="tx2">
                    <a:lumMod val="75000"/>
                  </a:schemeClr>
                </a:solidFill>
                <a:latin typeface="Times New Roman" panose="02020603050405020304" pitchFamily="18" charset="0"/>
                <a:cs typeface="Times New Roman" panose="02020603050405020304" pitchFamily="18" charset="0"/>
              </a:rPr>
              <a:t>ρύθμιση; </a:t>
            </a:r>
            <a:r>
              <a:rPr lang="en-GB" sz="2800" dirty="0">
                <a:solidFill>
                  <a:schemeClr val="tx2">
                    <a:lumMod val="75000"/>
                  </a:schemeClr>
                </a:solidFill>
                <a:latin typeface="Times New Roman" panose="02020603050405020304" pitchFamily="18" charset="0"/>
                <a:cs typeface="Times New Roman" panose="02020603050405020304" pitchFamily="18" charset="0"/>
              </a:rPr>
              <a:t>      </a:t>
            </a:r>
            <a:r>
              <a:rPr lang="el-GR" sz="2800" dirty="0">
                <a:solidFill>
                  <a:schemeClr val="tx2">
                    <a:lumMod val="75000"/>
                  </a:schemeClr>
                </a:solidFill>
                <a:latin typeface="Times New Roman" panose="02020603050405020304" pitchFamily="18" charset="0"/>
                <a:cs typeface="Times New Roman" panose="02020603050405020304" pitchFamily="18" charset="0"/>
              </a:rPr>
              <a:t>     </a:t>
            </a:r>
          </a:p>
          <a:p>
            <a:pPr rtl="0"/>
            <a:r>
              <a:rPr lang="el-GR" sz="2800" dirty="0">
                <a:solidFill>
                  <a:schemeClr val="tx2">
                    <a:lumMod val="75000"/>
                  </a:schemeClr>
                </a:solidFill>
                <a:latin typeface="Times New Roman" panose="02020603050405020304" pitchFamily="18" charset="0"/>
                <a:cs typeface="Times New Roman" panose="02020603050405020304" pitchFamily="18" charset="0"/>
              </a:rPr>
              <a:t>(</a:t>
            </a:r>
            <a:r>
              <a:rPr lang="en-GB" sz="2800" dirty="0">
                <a:solidFill>
                  <a:schemeClr val="tx2">
                    <a:lumMod val="75000"/>
                  </a:schemeClr>
                </a:solidFill>
                <a:latin typeface="Times New Roman" panose="02020603050405020304" pitchFamily="18" charset="0"/>
                <a:cs typeface="Times New Roman" panose="02020603050405020304" pitchFamily="18" charset="0"/>
              </a:rPr>
              <a:t>Do demanding conditions help or hurt self-regulation?)</a:t>
            </a:r>
            <a:endParaRPr lang="el-GR" sz="2800" dirty="0">
              <a:solidFill>
                <a:schemeClr val="tx2">
                  <a:lumMod val="75000"/>
                </a:schemeClr>
              </a:solidFill>
              <a:latin typeface="Times New Roman" panose="02020603050405020304" pitchFamily="18" charset="0"/>
              <a:cs typeface="Times New Roman" panose="02020603050405020304" pitchFamily="18" charset="0"/>
            </a:endParaRPr>
          </a:p>
          <a:p>
            <a:pPr rtl="0"/>
            <a:r>
              <a:rPr lang="el-GR" sz="1800" dirty="0">
                <a:latin typeface="Times New Roman" panose="02020603050405020304" pitchFamily="18" charset="0"/>
                <a:cs typeface="Times New Roman" panose="02020603050405020304" pitchFamily="18" charset="0"/>
              </a:rPr>
              <a:t> </a:t>
            </a:r>
            <a:r>
              <a:rPr lang="en-GB" sz="1800" dirty="0">
                <a:solidFill>
                  <a:schemeClr val="tx2">
                    <a:lumMod val="75000"/>
                  </a:schemeClr>
                </a:solidFill>
                <a:latin typeface="Times New Roman" panose="02020603050405020304" pitchFamily="18" charset="0"/>
                <a:cs typeface="Times New Roman" panose="02020603050405020304" pitchFamily="18" charset="0"/>
              </a:rPr>
              <a:t>(</a:t>
            </a:r>
            <a:r>
              <a:rPr lang="el-GR" sz="1800" dirty="0">
                <a:solidFill>
                  <a:schemeClr val="tx2">
                    <a:lumMod val="75000"/>
                  </a:schemeClr>
                </a:solidFill>
                <a:latin typeface="Times New Roman" panose="02020603050405020304" pitchFamily="18" charset="0"/>
                <a:cs typeface="Times New Roman" panose="02020603050405020304" pitchFamily="18" charset="0"/>
              </a:rPr>
              <a:t>Περιοδικό </a:t>
            </a:r>
            <a:r>
              <a:rPr lang="en-GB" sz="1800" dirty="0">
                <a:solidFill>
                  <a:schemeClr val="tx2">
                    <a:lumMod val="75000"/>
                  </a:schemeClr>
                </a:solidFill>
                <a:latin typeface="Times New Roman" panose="02020603050405020304" pitchFamily="18" charset="0"/>
                <a:cs typeface="Times New Roman" panose="02020603050405020304" pitchFamily="18" charset="0"/>
              </a:rPr>
              <a:t>In Social and Personality Psychology Comppas</a:t>
            </a:r>
          </a:p>
          <a:p>
            <a:pPr rtl="0"/>
            <a:r>
              <a:rPr lang="en-GB" sz="1800" dirty="0">
                <a:solidFill>
                  <a:schemeClr val="tx2">
                    <a:lumMod val="75000"/>
                  </a:schemeClr>
                </a:solidFill>
                <a:latin typeface="Times New Roman" panose="02020603050405020304" pitchFamily="18" charset="0"/>
                <a:cs typeface="Times New Roman" panose="02020603050405020304" pitchFamily="18" charset="0"/>
              </a:rPr>
              <a:t> University of Amsterdam and Tryers</a:t>
            </a:r>
            <a:r>
              <a:rPr lang="el-GR" sz="1800" dirty="0">
                <a:solidFill>
                  <a:schemeClr val="tx2">
                    <a:lumMod val="75000"/>
                  </a:schemeClr>
                </a:solidFill>
                <a:latin typeface="Times New Roman" panose="02020603050405020304" pitchFamily="18" charset="0"/>
                <a:cs typeface="Times New Roman" panose="02020603050405020304" pitchFamily="18" charset="0"/>
              </a:rPr>
              <a:t>, </a:t>
            </a:r>
            <a:r>
              <a:rPr lang="en-GB" sz="1800" dirty="0">
                <a:solidFill>
                  <a:schemeClr val="tx2">
                    <a:lumMod val="75000"/>
                  </a:schemeClr>
                </a:solidFill>
                <a:latin typeface="Times New Roman" panose="02020603050405020304" pitchFamily="18" charset="0"/>
                <a:cs typeface="Times New Roman" panose="02020603050405020304" pitchFamily="18" charset="0"/>
              </a:rPr>
              <a:t>April</a:t>
            </a:r>
            <a:r>
              <a:rPr lang="el-GR" sz="1800" dirty="0">
                <a:solidFill>
                  <a:schemeClr val="tx2">
                    <a:lumMod val="75000"/>
                  </a:schemeClr>
                </a:solidFill>
                <a:latin typeface="Times New Roman" panose="02020603050405020304" pitchFamily="18" charset="0"/>
                <a:cs typeface="Times New Roman" panose="02020603050405020304" pitchFamily="18" charset="0"/>
              </a:rPr>
              <a:t> 2012</a:t>
            </a:r>
            <a:r>
              <a:rPr lang="en-GB" sz="1800" dirty="0">
                <a:solidFill>
                  <a:schemeClr val="tx2">
                    <a:lumMod val="75000"/>
                  </a:schemeClr>
                </a:solidFill>
                <a:latin typeface="Times New Roman" panose="02020603050405020304" pitchFamily="18" charset="0"/>
                <a:cs typeface="Times New Roman" panose="02020603050405020304" pitchFamily="18" charset="0"/>
              </a:rPr>
              <a:t>)</a:t>
            </a:r>
          </a:p>
          <a:p>
            <a:pPr rtl="0"/>
            <a:endParaRPr lang="en-GB" sz="1800" i="1" dirty="0">
              <a:latin typeface="Times New Roman" panose="02020603050405020304" pitchFamily="18" charset="0"/>
              <a:cs typeface="Times New Roman" panose="02020603050405020304" pitchFamily="18" charset="0"/>
            </a:endParaRPr>
          </a:p>
          <a:p>
            <a:pPr rtl="0"/>
            <a:r>
              <a:rPr lang="el-GR" sz="1800" b="1" dirty="0">
                <a:latin typeface="Times New Roman" panose="02020603050405020304" pitchFamily="18" charset="0"/>
                <a:cs typeface="Times New Roman" panose="02020603050405020304" pitchFamily="18" charset="0"/>
              </a:rPr>
              <a:t>Ονομ/νυμα</a:t>
            </a:r>
            <a:r>
              <a:rPr lang="el-GR" sz="1800" dirty="0">
                <a:latin typeface="Times New Roman" panose="02020603050405020304" pitchFamily="18" charset="0"/>
                <a:cs typeface="Times New Roman" panose="02020603050405020304" pitchFamily="18" charset="0"/>
              </a:rPr>
              <a:t>: Μαγδαληνή Ιγνατίου (Α.Μ. 232 )</a:t>
            </a:r>
            <a:r>
              <a:rPr lang="en-GB" sz="1800" dirty="0">
                <a:latin typeface="Times New Roman" panose="02020603050405020304" pitchFamily="18" charset="0"/>
                <a:cs typeface="Times New Roman" panose="02020603050405020304" pitchFamily="18" charset="0"/>
              </a:rPr>
              <a:t>  </a:t>
            </a:r>
          </a:p>
          <a:p>
            <a:pPr rtl="0"/>
            <a:r>
              <a:rPr lang="en-GB" sz="1800" dirty="0">
                <a:latin typeface="Times New Roman" panose="02020603050405020304" pitchFamily="18" charset="0"/>
                <a:cs typeface="Times New Roman" panose="02020603050405020304" pitchFamily="18" charset="0"/>
              </a:rPr>
              <a:t>               </a:t>
            </a:r>
            <a:r>
              <a:rPr lang="el-GR" sz="1800" dirty="0">
                <a:latin typeface="Times New Roman" panose="02020603050405020304" pitchFamily="18" charset="0"/>
                <a:cs typeface="Times New Roman" panose="02020603050405020304" pitchFamily="18" charset="0"/>
              </a:rPr>
              <a:t>    </a:t>
            </a:r>
            <a:r>
              <a:rPr lang="en-GB" sz="1800" dirty="0">
                <a:latin typeface="Times New Roman" panose="02020603050405020304" pitchFamily="18" charset="0"/>
                <a:cs typeface="Times New Roman" panose="02020603050405020304" pitchFamily="18" charset="0"/>
              </a:rPr>
              <a:t> &amp; </a:t>
            </a:r>
            <a:r>
              <a:rPr lang="el-GR" sz="1800" dirty="0">
                <a:latin typeface="Times New Roman" panose="02020603050405020304" pitchFamily="18" charset="0"/>
                <a:cs typeface="Times New Roman" panose="02020603050405020304" pitchFamily="18" charset="0"/>
              </a:rPr>
              <a:t> Ευδοξία Χαλδαίου (Α.Μ. 335 )</a:t>
            </a:r>
            <a:endParaRPr lang="en-GB" sz="1800" dirty="0">
              <a:latin typeface="Times New Roman" panose="02020603050405020304" pitchFamily="18" charset="0"/>
              <a:cs typeface="Times New Roman" panose="02020603050405020304" pitchFamily="18" charset="0"/>
            </a:endParaRPr>
          </a:p>
          <a:p>
            <a:pPr rtl="0"/>
            <a:endParaRPr lang="el-GR" sz="1800" dirty="0">
              <a:latin typeface="Times New Roman" panose="02020603050405020304" pitchFamily="18" charset="0"/>
              <a:cs typeface="Times New Roman" panose="02020603050405020304" pitchFamily="18" charset="0"/>
            </a:endParaRPr>
          </a:p>
          <a:p>
            <a:pPr rtl="0"/>
            <a:r>
              <a:rPr lang="el-GR" sz="1800" b="1" dirty="0">
                <a:latin typeface="Times New Roman" panose="02020603050405020304" pitchFamily="18" charset="0"/>
                <a:cs typeface="Times New Roman" panose="02020603050405020304" pitchFamily="18" charset="0"/>
              </a:rPr>
              <a:t>Μάθημα</a:t>
            </a:r>
            <a:r>
              <a:rPr lang="el-GR" sz="1800" dirty="0">
                <a:latin typeface="Times New Roman" panose="02020603050405020304" pitchFamily="18" charset="0"/>
                <a:cs typeface="Times New Roman" panose="02020603050405020304" pitchFamily="18" charset="0"/>
              </a:rPr>
              <a:t>: Θέματα Γνωστικής Και Εκπαιδευτικής Ψυχολογίας</a:t>
            </a:r>
          </a:p>
          <a:p>
            <a:pPr rtl="0"/>
            <a:r>
              <a:rPr lang="el-GR" sz="1800" dirty="0">
                <a:latin typeface="Times New Roman" panose="02020603050405020304" pitchFamily="18" charset="0"/>
                <a:cs typeface="Times New Roman" panose="02020603050405020304" pitchFamily="18" charset="0"/>
              </a:rPr>
              <a:t>: Αυτο-ρύθμιση - Αυτορρυθμιζόμενη Μάθηση </a:t>
            </a:r>
          </a:p>
          <a:p>
            <a:pPr rtl="0"/>
            <a:endParaRPr lang="el-GR" sz="1800" dirty="0">
              <a:latin typeface="Times New Roman" panose="02020603050405020304" pitchFamily="18" charset="0"/>
              <a:cs typeface="Times New Roman" panose="02020603050405020304" pitchFamily="18" charset="0"/>
            </a:endParaRPr>
          </a:p>
          <a:p>
            <a:pPr rtl="0"/>
            <a:endParaRPr lang="el-GR" sz="1800" dirty="0">
              <a:latin typeface="Times New Roman" panose="02020603050405020304" pitchFamily="18" charset="0"/>
              <a:cs typeface="Times New Roman" panose="02020603050405020304" pitchFamily="18" charset="0"/>
            </a:endParaRPr>
          </a:p>
          <a:p>
            <a:pPr rtl="0"/>
            <a:r>
              <a:rPr lang="el-GR" sz="1800" b="1" dirty="0">
                <a:latin typeface="Times New Roman" panose="02020603050405020304" pitchFamily="18" charset="0"/>
                <a:cs typeface="Times New Roman" panose="02020603050405020304" pitchFamily="18" charset="0"/>
              </a:rPr>
              <a:t>Καθηγήτρια</a:t>
            </a:r>
            <a:r>
              <a:rPr lang="el-GR" sz="1800" dirty="0">
                <a:latin typeface="Times New Roman" panose="02020603050405020304" pitchFamily="18" charset="0"/>
                <a:cs typeface="Times New Roman" panose="02020603050405020304" pitchFamily="18" charset="0"/>
              </a:rPr>
              <a:t>: Παπαντωνίου Γεωργία </a:t>
            </a:r>
            <a:endParaRPr lang="en-GB" sz="1800" dirty="0">
              <a:latin typeface="Times New Roman" panose="02020603050405020304" pitchFamily="18" charset="0"/>
              <a:cs typeface="Times New Roman" panose="02020603050405020304" pitchFamily="18" charset="0"/>
            </a:endParaRPr>
          </a:p>
          <a:p>
            <a:pPr rtl="0"/>
            <a:endParaRPr lang="el-GR" sz="1800" dirty="0">
              <a:latin typeface="Times New Roman" panose="02020603050405020304" pitchFamily="18" charset="0"/>
              <a:cs typeface="Times New Roman" panose="02020603050405020304" pitchFamily="18" charset="0"/>
            </a:endParaRPr>
          </a:p>
          <a:p>
            <a:pPr rtl="0"/>
            <a:endParaRPr lang="el-GR" sz="1800" dirty="0">
              <a:latin typeface="Times New Roman" panose="02020603050405020304" pitchFamily="18" charset="0"/>
              <a:cs typeface="Times New Roman" panose="02020603050405020304" pitchFamily="18" charset="0"/>
            </a:endParaRPr>
          </a:p>
          <a:p>
            <a:r>
              <a:rPr lang="el-GR" sz="1800" b="1" dirty="0">
                <a:latin typeface="Times New Roman" panose="02020603050405020304" pitchFamily="18" charset="0"/>
                <a:cs typeface="Times New Roman" panose="02020603050405020304" pitchFamily="18" charset="0"/>
              </a:rPr>
              <a:t>Πανεπιστήμιο Ιωαννίνων</a:t>
            </a:r>
            <a:r>
              <a:rPr lang="el-GR" sz="1800" dirty="0">
                <a:latin typeface="Times New Roman" panose="02020603050405020304" pitchFamily="18" charset="0"/>
                <a:cs typeface="Times New Roman" panose="02020603050405020304" pitchFamily="18" charset="0"/>
              </a:rPr>
              <a:t>,</a:t>
            </a:r>
            <a:endParaRPr lang="en-GB" sz="1800" dirty="0">
              <a:latin typeface="Times New Roman" panose="02020603050405020304" pitchFamily="18" charset="0"/>
              <a:cs typeface="Times New Roman" panose="02020603050405020304" pitchFamily="18" charset="0"/>
            </a:endParaRPr>
          </a:p>
          <a:p>
            <a:r>
              <a:rPr lang="el-GR" sz="1800" dirty="0">
                <a:latin typeface="Times New Roman" panose="02020603050405020304" pitchFamily="18" charset="0"/>
                <a:cs typeface="Times New Roman" panose="02020603050405020304" pitchFamily="18" charset="0"/>
              </a:rPr>
              <a:t> Τμήμα Ψυχολογίας</a:t>
            </a:r>
          </a:p>
          <a:p>
            <a:pPr rtl="0"/>
            <a:endParaRPr lang="el-GR" sz="1800" dirty="0">
              <a:latin typeface="Times New Roman" panose="02020603050405020304" pitchFamily="18" charset="0"/>
              <a:cs typeface="Times New Roman" panose="02020603050405020304" pitchFamily="18" charset="0"/>
            </a:endParaRPr>
          </a:p>
          <a:p>
            <a:pPr rtl="0"/>
            <a:endParaRPr lang="el-GR" sz="1800" dirty="0">
              <a:latin typeface="Bahnschrift SemiLight SemiConde" panose="020B0502040204020203" pitchFamily="34" charset="0"/>
              <a:cs typeface="Times New Roman" panose="02020603050405020304" pitchFamily="18" charset="0"/>
            </a:endParaRPr>
          </a:p>
        </p:txBody>
      </p:sp>
      <p:pic>
        <p:nvPicPr>
          <p:cNvPr id="11" name="Εικόνα 10">
            <a:extLst>
              <a:ext uri="{FF2B5EF4-FFF2-40B4-BE49-F238E27FC236}">
                <a16:creationId xmlns:a16="http://schemas.microsoft.com/office/drawing/2014/main" id="{520A6FAD-3F3A-4999-A148-B920E7F5EF23}"/>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345099" y="296652"/>
            <a:ext cx="9145016" cy="6264696"/>
          </a:xfrm>
          <a:prstGeom prst="rect">
            <a:avLst/>
          </a:prstGeom>
        </p:spPr>
      </p:pic>
    </p:spTree>
    <p:extLst>
      <p:ext uri="{BB962C8B-B14F-4D97-AF65-F5344CB8AC3E}">
        <p14:creationId xmlns:p14="http://schemas.microsoft.com/office/powerpoint/2010/main" val="2967266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12"/>
          <p:cNvSpPr>
            <a:spLocks noGrp="1"/>
          </p:cNvSpPr>
          <p:nvPr>
            <p:ph type="title"/>
          </p:nvPr>
        </p:nvSpPr>
        <p:spPr>
          <a:xfrm>
            <a:off x="1629916" y="548680"/>
            <a:ext cx="9601200" cy="1143000"/>
          </a:xfrm>
        </p:spPr>
        <p:txBody>
          <a:bodyPr rtlCol="0">
            <a:normAutofit/>
          </a:bodyPr>
          <a:lstStyle/>
          <a:p>
            <a:pPr rtl="0"/>
            <a:r>
              <a:rPr lang="el-GR" b="1" dirty="0">
                <a:solidFill>
                  <a:schemeClr val="tx2">
                    <a:lumMod val="75000"/>
                  </a:schemeClr>
                </a:solidFill>
                <a:latin typeface="Times New Roman" panose="02020603050405020304" pitchFamily="18" charset="0"/>
                <a:cs typeface="Times New Roman" panose="02020603050405020304" pitchFamily="18" charset="0"/>
              </a:rPr>
              <a:t>Διευκρίνηση όρων </a:t>
            </a:r>
          </a:p>
        </p:txBody>
      </p:sp>
      <p:sp>
        <p:nvSpPr>
          <p:cNvPr id="14" name="Θέση περιεχομένου 13"/>
          <p:cNvSpPr>
            <a:spLocks noGrp="1"/>
          </p:cNvSpPr>
          <p:nvPr>
            <p:ph idx="1"/>
          </p:nvPr>
        </p:nvSpPr>
        <p:spPr/>
        <p:txBody>
          <a:bodyPr rtlCol="0"/>
          <a:lstStyle/>
          <a:p>
            <a:endParaRPr lang="el-GR" dirty="0">
              <a:solidFill>
                <a:srgbClr val="222222"/>
              </a:solidFill>
              <a:effectLst/>
              <a:latin typeface="Times New Roman" panose="02020603050405020304" pitchFamily="18" charset="0"/>
              <a:ea typeface="Noto Serif CJK SC"/>
              <a:cs typeface="Lohit Devanagari"/>
            </a:endParaRPr>
          </a:p>
          <a:p>
            <a:pPr algn="just"/>
            <a:r>
              <a:rPr lang="el-GR" dirty="0">
                <a:solidFill>
                  <a:srgbClr val="222222"/>
                </a:solidFill>
                <a:effectLst/>
                <a:latin typeface="Times New Roman" panose="02020603050405020304" pitchFamily="18" charset="0"/>
                <a:ea typeface="Noto Serif CJK SC"/>
                <a:cs typeface="Lohit Devanagari"/>
              </a:rPr>
              <a:t>Ο όρος «</a:t>
            </a:r>
            <a:r>
              <a:rPr lang="el-GR" i="1" dirty="0">
                <a:solidFill>
                  <a:srgbClr val="222222"/>
                </a:solidFill>
                <a:effectLst/>
                <a:latin typeface="Times New Roman" panose="02020603050405020304" pitchFamily="18" charset="0"/>
                <a:ea typeface="Noto Serif CJK SC"/>
                <a:cs typeface="Lohit Devanagari"/>
              </a:rPr>
              <a:t>αυτό-ρύθμιση</a:t>
            </a:r>
            <a:r>
              <a:rPr lang="el-GR" dirty="0">
                <a:solidFill>
                  <a:srgbClr val="222222"/>
                </a:solidFill>
                <a:effectLst/>
                <a:latin typeface="Times New Roman" panose="02020603050405020304" pitchFamily="18" charset="0"/>
                <a:ea typeface="Noto Serif CJK SC"/>
                <a:cs typeface="Lohit Devanagari"/>
              </a:rPr>
              <a:t>» υποδηλώνει την ψυχολογική ικανότητα που επιτρέπει στους ανθρώπους να ευθυγραμμίζουν τις σκέψεις, τα συναισθήματα και τις ενέργειές τους με αφηρημένα πρότυπα, στόχους ή αξίες.</a:t>
            </a:r>
          </a:p>
          <a:p>
            <a:pPr algn="just"/>
            <a:r>
              <a:rPr lang="el-GR" dirty="0">
                <a:solidFill>
                  <a:srgbClr val="222222"/>
                </a:solidFill>
                <a:effectLst/>
                <a:latin typeface="Times New Roman" panose="02020603050405020304" pitchFamily="18" charset="0"/>
                <a:ea typeface="Noto Serif CJK SC"/>
                <a:cs typeface="Lohit Devanagari"/>
              </a:rPr>
              <a:t>Ο όρος «</a:t>
            </a:r>
            <a:r>
              <a:rPr lang="el-GR" i="1" dirty="0">
                <a:solidFill>
                  <a:srgbClr val="222222"/>
                </a:solidFill>
                <a:effectLst/>
                <a:latin typeface="Times New Roman" panose="02020603050405020304" pitchFamily="18" charset="0"/>
                <a:ea typeface="Noto Serif CJK SC"/>
                <a:cs typeface="Lohit Devanagari"/>
              </a:rPr>
              <a:t>απαιτητικές συνθήκες</a:t>
            </a:r>
            <a:r>
              <a:rPr lang="el-GR" dirty="0">
                <a:solidFill>
                  <a:srgbClr val="222222"/>
                </a:solidFill>
                <a:effectLst/>
                <a:latin typeface="Times New Roman" panose="02020603050405020304" pitchFamily="18" charset="0"/>
                <a:ea typeface="Noto Serif CJK SC"/>
                <a:cs typeface="Lohit Devanagari"/>
              </a:rPr>
              <a:t>» ή «</a:t>
            </a:r>
            <a:r>
              <a:rPr lang="el-GR" i="1" dirty="0">
                <a:solidFill>
                  <a:srgbClr val="222222"/>
                </a:solidFill>
                <a:effectLst/>
                <a:latin typeface="Times New Roman" panose="02020603050405020304" pitchFamily="18" charset="0"/>
                <a:ea typeface="Noto Serif CJK SC"/>
                <a:cs typeface="Lohit Devanagari"/>
              </a:rPr>
              <a:t>απαιτήσεις</a:t>
            </a:r>
            <a:r>
              <a:rPr lang="el-GR" dirty="0">
                <a:solidFill>
                  <a:srgbClr val="222222"/>
                </a:solidFill>
                <a:effectLst/>
                <a:latin typeface="Times New Roman" panose="02020603050405020304" pitchFamily="18" charset="0"/>
                <a:ea typeface="Noto Serif CJK SC"/>
                <a:cs typeface="Lohit Devanagari"/>
              </a:rPr>
              <a:t>» χρησιμοποιείται για να αναφερθούμε σε μια ευρεία σειρά από περιστάσεις υπό τις οποίες η συμπεριφορά που είναι προσανατολισμένη στο στόχο γίνεται δύσκολη</a:t>
            </a:r>
            <a:r>
              <a:rPr lang="el-GR" sz="1800" dirty="0">
                <a:solidFill>
                  <a:srgbClr val="222222"/>
                </a:solidFill>
                <a:effectLst/>
                <a:latin typeface="Times New Roman" panose="02020603050405020304" pitchFamily="18" charset="0"/>
                <a:ea typeface="Noto Serif CJK SC"/>
                <a:cs typeface="Lohit Devanagari"/>
              </a:rPr>
              <a:t>.</a:t>
            </a:r>
            <a:endParaRPr lang="el-GR" sz="1800" dirty="0">
              <a:solidFill>
                <a:srgbClr val="222222"/>
              </a:solidFill>
              <a:latin typeface="Times New Roman" panose="02020603050405020304" pitchFamily="18" charset="0"/>
            </a:endParaRPr>
          </a:p>
        </p:txBody>
      </p:sp>
      <p:pic>
        <p:nvPicPr>
          <p:cNvPr id="3" name="Εικόνα 2" descr="Εικόνα που περιέχει χάρτης&#10;&#10;Περιγραφή που δημιουργήθηκε αυτόματα">
            <a:extLst>
              <a:ext uri="{FF2B5EF4-FFF2-40B4-BE49-F238E27FC236}">
                <a16:creationId xmlns:a16="http://schemas.microsoft.com/office/drawing/2014/main" id="{DF13F524-E549-4DEF-B3DC-1442A6BC135E}"/>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413892" y="435652"/>
            <a:ext cx="10261643" cy="5873669"/>
          </a:xfrm>
          <a:prstGeom prst="rect">
            <a:avLst/>
          </a:prstGeom>
        </p:spPr>
      </p:pic>
    </p:spTree>
    <p:extLst>
      <p:ext uri="{BB962C8B-B14F-4D97-AF65-F5344CB8AC3E}">
        <p14:creationId xmlns:p14="http://schemas.microsoft.com/office/powerpoint/2010/main" val="685996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title="Διάταξη τίτλου και περιεχομένου με γράφημα"/>
          <p:cNvSpPr>
            <a:spLocks noGrp="1"/>
          </p:cNvSpPr>
          <p:nvPr>
            <p:ph type="title"/>
          </p:nvPr>
        </p:nvSpPr>
        <p:spPr>
          <a:xfrm>
            <a:off x="1293812" y="614536"/>
            <a:ext cx="9601200" cy="447328"/>
          </a:xfrm>
        </p:spPr>
        <p:txBody>
          <a:bodyPr rtlCol="0">
            <a:noAutofit/>
          </a:bodyPr>
          <a:lstStyle/>
          <a:p>
            <a:pPr algn="ctr"/>
            <a:r>
              <a:rPr lang="el-GR" sz="2800" b="1" dirty="0">
                <a:solidFill>
                  <a:schemeClr val="tx2">
                    <a:lumMod val="75000"/>
                  </a:schemeClr>
                </a:solidFill>
                <a:latin typeface="Times New Roman" panose="02020603050405020304" pitchFamily="18" charset="0"/>
                <a:ea typeface="Noto Serif CJK SC"/>
                <a:cs typeface="Lohit Devanagari"/>
              </a:rPr>
              <a:t>Τρόποι υπονόμευσης </a:t>
            </a:r>
            <a:r>
              <a:rPr lang="el-GR" sz="2800" b="1" dirty="0">
                <a:solidFill>
                  <a:schemeClr val="tx2">
                    <a:lumMod val="75000"/>
                  </a:schemeClr>
                </a:solidFill>
                <a:effectLst/>
                <a:latin typeface="Times New Roman" panose="02020603050405020304" pitchFamily="18" charset="0"/>
                <a:ea typeface="Noto Serif CJK SC"/>
                <a:cs typeface="Lohit Devanagari"/>
              </a:rPr>
              <a:t>της αυτο-ρύθμιση</a:t>
            </a:r>
            <a:r>
              <a:rPr lang="el-GR" sz="2800" b="1" dirty="0">
                <a:solidFill>
                  <a:schemeClr val="tx2">
                    <a:lumMod val="75000"/>
                  </a:schemeClr>
                </a:solidFill>
                <a:latin typeface="Times New Roman" panose="02020603050405020304" pitchFamily="18" charset="0"/>
                <a:ea typeface="Noto Serif CJK SC"/>
                <a:cs typeface="Lohit Devanagari"/>
              </a:rPr>
              <a:t>ς</a:t>
            </a:r>
            <a:endParaRPr lang="el-GR" sz="2800" kern="150" dirty="0">
              <a:solidFill>
                <a:schemeClr val="tx2">
                  <a:lumMod val="75000"/>
                </a:schemeClr>
              </a:solidFill>
              <a:effectLst/>
              <a:latin typeface="Liberation Mono"/>
              <a:ea typeface="Noto Sans Mono CJK SC"/>
              <a:cs typeface="Liberation Mono"/>
            </a:endParaRPr>
          </a:p>
        </p:txBody>
      </p:sp>
      <p:sp>
        <p:nvSpPr>
          <p:cNvPr id="4" name="Θέση περιεχομένου 3">
            <a:extLst>
              <a:ext uri="{FF2B5EF4-FFF2-40B4-BE49-F238E27FC236}">
                <a16:creationId xmlns:a16="http://schemas.microsoft.com/office/drawing/2014/main" id="{D6ED22EB-7ADF-408F-8DF4-0F3666FBEF25}"/>
              </a:ext>
            </a:extLst>
          </p:cNvPr>
          <p:cNvSpPr>
            <a:spLocks noGrp="1"/>
          </p:cNvSpPr>
          <p:nvPr>
            <p:ph idx="1"/>
          </p:nvPr>
        </p:nvSpPr>
        <p:spPr>
          <a:xfrm>
            <a:off x="1522414" y="1484784"/>
            <a:ext cx="9601200" cy="4535016"/>
          </a:xfrm>
        </p:spPr>
        <p:txBody>
          <a:bodyPr/>
          <a:lstStyle/>
          <a:p>
            <a:r>
              <a:rPr lang="el-GR" sz="1800" dirty="0">
                <a:solidFill>
                  <a:srgbClr val="222222"/>
                </a:solidFill>
                <a:latin typeface="Times New Roman" panose="02020603050405020304" pitchFamily="18" charset="0"/>
                <a:ea typeface="Noto Serif CJK SC"/>
                <a:cs typeface="Lohit Devanagari"/>
              </a:rPr>
              <a:t>Α) </a:t>
            </a:r>
            <a:r>
              <a:rPr lang="el-GR" sz="1800" b="1" dirty="0">
                <a:solidFill>
                  <a:srgbClr val="222222"/>
                </a:solidFill>
                <a:latin typeface="Times New Roman" panose="02020603050405020304" pitchFamily="18" charset="0"/>
                <a:ea typeface="Noto Serif CJK SC"/>
                <a:cs typeface="Lohit Devanagari"/>
              </a:rPr>
              <a:t>Υ</a:t>
            </a:r>
            <a:r>
              <a:rPr lang="el-GR" sz="1800" b="1" dirty="0">
                <a:solidFill>
                  <a:srgbClr val="222222"/>
                </a:solidFill>
                <a:effectLst/>
                <a:latin typeface="Times New Roman" panose="02020603050405020304" pitchFamily="18" charset="0"/>
                <a:ea typeface="Noto Serif CJK SC"/>
                <a:cs typeface="Lohit Devanagari"/>
              </a:rPr>
              <a:t>πονόμευση αυτ</a:t>
            </a:r>
            <a:r>
              <a:rPr lang="el-GR" sz="1800" b="1" dirty="0">
                <a:solidFill>
                  <a:srgbClr val="222222"/>
                </a:solidFill>
                <a:latin typeface="Times New Roman" panose="02020603050405020304" pitchFamily="18" charset="0"/>
                <a:ea typeface="Noto Serif CJK SC"/>
                <a:cs typeface="Lohit Devanagari"/>
              </a:rPr>
              <a:t>ονομίας</a:t>
            </a:r>
            <a:r>
              <a:rPr lang="el-GR" sz="1800" dirty="0">
                <a:solidFill>
                  <a:srgbClr val="222222"/>
                </a:solidFill>
                <a:effectLst/>
                <a:latin typeface="Times New Roman" panose="02020603050405020304" pitchFamily="18" charset="0"/>
                <a:ea typeface="Noto Serif CJK SC"/>
                <a:cs typeface="Lohit Devanagari"/>
              </a:rPr>
              <a:t>: </a:t>
            </a:r>
            <a:r>
              <a:rPr lang="el-GR" sz="1800" dirty="0">
                <a:solidFill>
                  <a:srgbClr val="222222"/>
                </a:solidFill>
                <a:latin typeface="Times New Roman" panose="02020603050405020304" pitchFamily="18" charset="0"/>
                <a:ea typeface="Noto Serif CJK SC"/>
                <a:cs typeface="Lohit Devanagari"/>
              </a:rPr>
              <a:t> Δ</a:t>
            </a:r>
            <a:r>
              <a:rPr lang="el-GR" sz="1800" dirty="0">
                <a:solidFill>
                  <a:srgbClr val="222222"/>
                </a:solidFill>
                <a:effectLst/>
                <a:latin typeface="Times New Roman" panose="02020603050405020304" pitchFamily="18" charset="0"/>
                <a:ea typeface="Noto Serif CJK SC"/>
                <a:cs typeface="Lohit Devanagari"/>
              </a:rPr>
              <a:t>ραστηριότητες που έχουν </a:t>
            </a:r>
            <a:r>
              <a:rPr lang="el-GR" sz="1800" u="sng" dirty="0">
                <a:solidFill>
                  <a:srgbClr val="222222"/>
                </a:solidFill>
                <a:effectLst/>
                <a:latin typeface="Times New Roman" panose="02020603050405020304" pitchFamily="18" charset="0"/>
                <a:ea typeface="Noto Serif CJK SC"/>
                <a:cs typeface="Lohit Devanagari"/>
              </a:rPr>
              <a:t>εγγενές χαμηλό ενδιαφέρον </a:t>
            </a:r>
            <a:r>
              <a:rPr lang="el-GR" sz="1800" dirty="0">
                <a:solidFill>
                  <a:srgbClr val="222222"/>
                </a:solidFill>
                <a:effectLst/>
                <a:latin typeface="Times New Roman" panose="02020603050405020304" pitchFamily="18" charset="0"/>
                <a:ea typeface="Noto Serif CJK SC"/>
                <a:cs typeface="Lohit Devanagari"/>
              </a:rPr>
              <a:t>(π.χ., κάνοντας μια εργασία στο σπίτι</a:t>
            </a:r>
            <a:r>
              <a:rPr lang="el-GR" sz="1800" b="1" dirty="0">
                <a:solidFill>
                  <a:srgbClr val="222222"/>
                </a:solidFill>
                <a:effectLst/>
                <a:latin typeface="Times New Roman" panose="02020603050405020304" pitchFamily="18" charset="0"/>
                <a:ea typeface="Noto Serif CJK SC"/>
                <a:cs typeface="Lohit Devanagari"/>
              </a:rPr>
              <a:t>), </a:t>
            </a:r>
            <a:r>
              <a:rPr lang="el-GR" sz="1800" u="sng" dirty="0">
                <a:solidFill>
                  <a:srgbClr val="222222"/>
                </a:solidFill>
                <a:effectLst/>
                <a:latin typeface="Times New Roman" panose="02020603050405020304" pitchFamily="18" charset="0"/>
                <a:ea typeface="Noto Serif CJK SC"/>
                <a:cs typeface="Lohit Devanagari"/>
              </a:rPr>
              <a:t>εκτελούμενες για την απόκτηση  ανταμοιβής </a:t>
            </a:r>
            <a:r>
              <a:rPr lang="el-GR" sz="1800" dirty="0">
                <a:solidFill>
                  <a:srgbClr val="222222"/>
                </a:solidFill>
                <a:effectLst/>
                <a:latin typeface="Times New Roman" panose="02020603050405020304" pitchFamily="18" charset="0"/>
                <a:ea typeface="Noto Serif CJK SC"/>
                <a:cs typeface="Lohit Devanagari"/>
              </a:rPr>
              <a:t>(π.χ. χρήματα, έπαινος</a:t>
            </a:r>
            <a:r>
              <a:rPr lang="el-GR" sz="1800" b="1" dirty="0">
                <a:solidFill>
                  <a:srgbClr val="222222"/>
                </a:solidFill>
                <a:effectLst/>
                <a:latin typeface="Times New Roman" panose="02020603050405020304" pitchFamily="18" charset="0"/>
                <a:ea typeface="Noto Serif CJK SC"/>
                <a:cs typeface="Lohit Devanagari"/>
              </a:rPr>
              <a:t>), </a:t>
            </a:r>
            <a:r>
              <a:rPr lang="el-GR" sz="1800" dirty="0">
                <a:solidFill>
                  <a:srgbClr val="222222"/>
                </a:solidFill>
                <a:effectLst/>
                <a:latin typeface="Times New Roman" panose="02020603050405020304" pitchFamily="18" charset="0"/>
                <a:ea typeface="Noto Serif CJK SC"/>
                <a:cs typeface="Lohit Devanagari"/>
              </a:rPr>
              <a:t>ή </a:t>
            </a:r>
            <a:r>
              <a:rPr lang="el-GR" sz="1800" u="sng" dirty="0">
                <a:solidFill>
                  <a:srgbClr val="222222"/>
                </a:solidFill>
                <a:effectLst/>
                <a:latin typeface="Times New Roman" panose="02020603050405020304" pitchFamily="18" charset="0"/>
                <a:ea typeface="Noto Serif CJK SC"/>
                <a:cs typeface="Lohit Devanagari"/>
              </a:rPr>
              <a:t>μακροπρόθεσμο όφελος </a:t>
            </a:r>
            <a:r>
              <a:rPr lang="el-GR" sz="1800" dirty="0">
                <a:solidFill>
                  <a:srgbClr val="222222"/>
                </a:solidFill>
                <a:effectLst/>
                <a:latin typeface="Times New Roman" panose="02020603050405020304" pitchFamily="18" charset="0"/>
                <a:ea typeface="Noto Serif CJK SC"/>
                <a:cs typeface="Lohit Devanagari"/>
              </a:rPr>
              <a:t>(π.χ. αυξημένη κοινωνική κατάσταση).</a:t>
            </a:r>
          </a:p>
          <a:p>
            <a:r>
              <a:rPr lang="el-GR" sz="1800" dirty="0">
                <a:solidFill>
                  <a:srgbClr val="222222"/>
                </a:solidFill>
                <a:latin typeface="Times New Roman" panose="02020603050405020304" pitchFamily="18" charset="0"/>
                <a:ea typeface="Noto Serif CJK SC"/>
                <a:cs typeface="Lohit Devanagari"/>
              </a:rPr>
              <a:t>Β) </a:t>
            </a:r>
            <a:r>
              <a:rPr lang="el-GR" sz="1800" b="1" dirty="0">
                <a:solidFill>
                  <a:srgbClr val="222222"/>
                </a:solidFill>
                <a:latin typeface="Times New Roman" panose="02020603050405020304" pitchFamily="18" charset="0"/>
                <a:ea typeface="Noto Serif CJK SC"/>
                <a:cs typeface="Lohit Devanagari"/>
              </a:rPr>
              <a:t>Πνιγμός υπό πίεση</a:t>
            </a:r>
            <a:r>
              <a:rPr lang="el-GR" sz="1800" dirty="0">
                <a:solidFill>
                  <a:srgbClr val="222222"/>
                </a:solidFill>
                <a:latin typeface="Times New Roman" panose="02020603050405020304" pitchFamily="18" charset="0"/>
                <a:ea typeface="Noto Serif CJK SC"/>
                <a:cs typeface="Lohit Devanagari"/>
              </a:rPr>
              <a:t>: Ο </a:t>
            </a:r>
            <a:r>
              <a:rPr lang="el-GR" sz="1800" u="sng" dirty="0">
                <a:solidFill>
                  <a:srgbClr val="222222"/>
                </a:solidFill>
                <a:latin typeface="Times New Roman" panose="02020603050405020304" pitchFamily="18" charset="0"/>
                <a:ea typeface="Noto Serif CJK SC"/>
                <a:cs typeface="Lohit Devanagari"/>
              </a:rPr>
              <a:t>πνιγμός</a:t>
            </a:r>
            <a:r>
              <a:rPr lang="el-GR" sz="1800" b="1" dirty="0">
                <a:solidFill>
                  <a:srgbClr val="222222"/>
                </a:solidFill>
                <a:latin typeface="Times New Roman" panose="02020603050405020304" pitchFamily="18" charset="0"/>
                <a:ea typeface="Noto Serif CJK SC"/>
                <a:cs typeface="Lohit Devanagari"/>
              </a:rPr>
              <a:t> </a:t>
            </a:r>
            <a:r>
              <a:rPr lang="el-GR" sz="1800" dirty="0">
                <a:solidFill>
                  <a:srgbClr val="222222"/>
                </a:solidFill>
                <a:latin typeface="Times New Roman" panose="02020603050405020304" pitchFamily="18" charset="0"/>
                <a:ea typeface="Noto Serif CJK SC"/>
                <a:cs typeface="Lohit Devanagari"/>
              </a:rPr>
              <a:t>είναι ένα παράδοξο φαινόμενο κατά το οποίο η αύξηση της σημασίας της επιτυχίας, οδηγεί τα άτομα να αποδώσουν πιο άσχημα από ότι ήταν το αναμενόμενο δεδομένου του επιπέδου των δεξιοτήτων τους ( όπως στα τεστ των μαθηματικών και σε έργα κατηγοριοποίησης ).</a:t>
            </a:r>
          </a:p>
          <a:p>
            <a:pPr algn="just"/>
            <a:r>
              <a:rPr lang="el-GR" sz="1800" dirty="0">
                <a:solidFill>
                  <a:srgbClr val="222222"/>
                </a:solidFill>
                <a:effectLst/>
                <a:latin typeface="Times New Roman" panose="02020603050405020304" pitchFamily="18" charset="0"/>
                <a:ea typeface="Noto Serif CJK SC"/>
                <a:cs typeface="Lohit Devanagari"/>
              </a:rPr>
              <a:t>Γ)</a:t>
            </a:r>
            <a:r>
              <a:rPr lang="el-GR" sz="1800" kern="150" dirty="0">
                <a:solidFill>
                  <a:srgbClr val="222222"/>
                </a:solidFill>
                <a:effectLst/>
                <a:latin typeface="Times New Roman" panose="02020603050405020304" pitchFamily="18" charset="0"/>
                <a:ea typeface="Noto Sans Mono CJK SC"/>
                <a:cs typeface="Liberation Mono"/>
              </a:rPr>
              <a:t> </a:t>
            </a:r>
            <a:r>
              <a:rPr lang="el-GR" sz="1800" b="1" kern="150" dirty="0">
                <a:solidFill>
                  <a:srgbClr val="222222"/>
                </a:solidFill>
                <a:effectLst/>
                <a:latin typeface="Times New Roman" panose="02020603050405020304" pitchFamily="18" charset="0"/>
                <a:ea typeface="Noto Sans Mono CJK SC"/>
                <a:cs typeface="Liberation Mono"/>
              </a:rPr>
              <a:t>Ρυθμιστική εξάντληση</a:t>
            </a:r>
            <a:r>
              <a:rPr lang="el-GR" sz="1800" kern="150" dirty="0">
                <a:solidFill>
                  <a:srgbClr val="222222"/>
                </a:solidFill>
                <a:effectLst/>
                <a:latin typeface="Times New Roman" panose="02020603050405020304" pitchFamily="18" charset="0"/>
                <a:ea typeface="Noto Sans Mono CJK SC"/>
                <a:cs typeface="Liberation Mono"/>
              </a:rPr>
              <a:t>: Σύμφωνα με το ρυθμιστικό μοντέλο εξάντλησης </a:t>
            </a:r>
            <a:r>
              <a:rPr lang="el-GR" sz="1800" dirty="0">
                <a:solidFill>
                  <a:srgbClr val="222222"/>
                </a:solidFill>
                <a:effectLst/>
                <a:latin typeface="Times New Roman" panose="02020603050405020304" pitchFamily="18" charset="0"/>
                <a:ea typeface="Noto Serif CJK SC"/>
                <a:cs typeface="Lohit Devanagari"/>
              </a:rPr>
              <a:t>υποστηρίζεται ότι εκτελώντας </a:t>
            </a:r>
            <a:r>
              <a:rPr lang="el-GR" sz="1800" u="sng" dirty="0">
                <a:solidFill>
                  <a:srgbClr val="222222"/>
                </a:solidFill>
                <a:effectLst/>
                <a:latin typeface="Times New Roman" panose="02020603050405020304" pitchFamily="18" charset="0"/>
                <a:ea typeface="Noto Serif CJK SC"/>
                <a:cs typeface="Lohit Devanagari"/>
              </a:rPr>
              <a:t>μια απαιτητική εργασία αυτοελέγχου</a:t>
            </a:r>
            <a:r>
              <a:rPr lang="el-GR" sz="1800" dirty="0">
                <a:solidFill>
                  <a:srgbClr val="222222"/>
                </a:solidFill>
                <a:effectLst/>
                <a:latin typeface="Times New Roman" panose="02020603050405020304" pitchFamily="18" charset="0"/>
                <a:ea typeface="Noto Serif CJK SC"/>
                <a:cs typeface="Lohit Devanagari"/>
              </a:rPr>
              <a:t> σε έναν τομέα (π.χ. συναισθηματική καταστολή) συχνά οδηγεί σε μειωμένο αυτοέλεγχο σε έναν άλλο, φαινομενικά άσχετο τομέα (π.χ. διακοπή της διατροφής). Επίσης μπορεί να προκληθεί από πολλές διαφορετικές εργασίες αυτοελέγχου, συμπεριλαμβανομένου του εθελούσιου ελέγχου συναισθημάτων, σκέψεων, παρορμήσεων και προσοχής</a:t>
            </a:r>
            <a:r>
              <a:rPr lang="el-GR" sz="1800" kern="150" dirty="0">
                <a:solidFill>
                  <a:srgbClr val="222222"/>
                </a:solidFill>
                <a:effectLst/>
                <a:latin typeface="Times New Roman" panose="02020603050405020304" pitchFamily="18" charset="0"/>
                <a:ea typeface="Noto Serif CJK SC"/>
                <a:cs typeface="Lohit Devanagari"/>
              </a:rPr>
              <a:t> </a:t>
            </a:r>
            <a:r>
              <a:rPr lang="el-GR" sz="1800" dirty="0">
                <a:solidFill>
                  <a:srgbClr val="222222"/>
                </a:solidFill>
                <a:effectLst/>
                <a:latin typeface="Times New Roman" panose="02020603050405020304" pitchFamily="18" charset="0"/>
                <a:ea typeface="Noto Serif CJK SC"/>
                <a:cs typeface="Lohit Devanagari"/>
              </a:rPr>
              <a:t>όπως ο </a:t>
            </a:r>
            <a:r>
              <a:rPr lang="el-GR" sz="1800" u="sng" dirty="0">
                <a:solidFill>
                  <a:srgbClr val="222222"/>
                </a:solidFill>
                <a:effectLst/>
                <a:latin typeface="Times New Roman" panose="02020603050405020304" pitchFamily="18" charset="0"/>
                <a:ea typeface="Noto Serif CJK SC"/>
                <a:cs typeface="Lohit Devanagari"/>
              </a:rPr>
              <a:t>έλεγχος των στερεοτύπων</a:t>
            </a:r>
            <a:r>
              <a:rPr lang="el-GR" sz="1800" u="sng" dirty="0">
                <a:effectLst/>
                <a:latin typeface="Liberation Serif"/>
                <a:ea typeface="Noto Serif CJK SC"/>
                <a:cs typeface="Lohit Devanagari"/>
              </a:rPr>
              <a:t> </a:t>
            </a:r>
            <a:r>
              <a:rPr lang="el-GR" sz="1800" dirty="0">
                <a:solidFill>
                  <a:srgbClr val="222222"/>
                </a:solidFill>
                <a:effectLst/>
                <a:latin typeface="Times New Roman" panose="02020603050405020304" pitchFamily="18" charset="0"/>
                <a:ea typeface="Noto Serif CJK SC"/>
                <a:cs typeface="Lohit Devanagari"/>
              </a:rPr>
              <a:t>(Gordijn, Hindriks, Koomen, Dijksterhuis, &amp; van Knippenberg, 2004</a:t>
            </a:r>
            <a:r>
              <a:rPr lang="el-GR" sz="1800" u="sng" dirty="0">
                <a:solidFill>
                  <a:srgbClr val="222222"/>
                </a:solidFill>
                <a:effectLst/>
                <a:latin typeface="Times New Roman" panose="02020603050405020304" pitchFamily="18" charset="0"/>
                <a:ea typeface="Noto Serif CJK SC"/>
                <a:cs typeface="Lohit Devanagari"/>
              </a:rPr>
              <a:t>), η αυτό-παρουσίαση </a:t>
            </a:r>
            <a:r>
              <a:rPr lang="el-GR" sz="1800" dirty="0">
                <a:solidFill>
                  <a:srgbClr val="222222"/>
                </a:solidFill>
                <a:effectLst/>
                <a:latin typeface="Times New Roman" panose="02020603050405020304" pitchFamily="18" charset="0"/>
                <a:ea typeface="Noto Serif CJK SC"/>
                <a:cs typeface="Lohit Devanagari"/>
              </a:rPr>
              <a:t>(Vohs, Baumeister, &amp; Ciarocco,2005), ή </a:t>
            </a:r>
            <a:r>
              <a:rPr lang="el-GR" sz="1800" u="sng" dirty="0">
                <a:solidFill>
                  <a:srgbClr val="222222"/>
                </a:solidFill>
                <a:effectLst/>
                <a:latin typeface="Times New Roman" panose="02020603050405020304" pitchFamily="18" charset="0"/>
                <a:ea typeface="Noto Serif CJK SC"/>
                <a:cs typeface="Lohit Devanagari"/>
              </a:rPr>
              <a:t>αποφυγή νόστιμων αλλά παχυντικών τροφίμων.</a:t>
            </a:r>
            <a:endParaRPr lang="el-GR" sz="1800" u="sng" kern="150" dirty="0">
              <a:effectLst/>
              <a:latin typeface="Liberation Mono"/>
              <a:ea typeface="Noto Sans Mono CJK SC"/>
              <a:cs typeface="Liberation Mono"/>
            </a:endParaRPr>
          </a:p>
        </p:txBody>
      </p:sp>
    </p:spTree>
    <p:extLst>
      <p:ext uri="{BB962C8B-B14F-4D97-AF65-F5344CB8AC3E}">
        <p14:creationId xmlns:p14="http://schemas.microsoft.com/office/powerpoint/2010/main" val="1419783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632DF183-A223-4CCB-AEA2-DFD376266BDF}"/>
              </a:ext>
            </a:extLst>
          </p:cNvPr>
          <p:cNvSpPr>
            <a:spLocks noGrp="1"/>
          </p:cNvSpPr>
          <p:nvPr>
            <p:ph sz="half" idx="1"/>
          </p:nvPr>
        </p:nvSpPr>
        <p:spPr>
          <a:xfrm>
            <a:off x="1477257" y="1556792"/>
            <a:ext cx="9601200" cy="4191000"/>
          </a:xfrm>
        </p:spPr>
        <p:txBody>
          <a:bodyPr/>
          <a:lstStyle/>
          <a:p>
            <a:pPr algn="just"/>
            <a:r>
              <a:rPr lang="el-GR" sz="1800" dirty="0">
                <a:solidFill>
                  <a:srgbClr val="222222"/>
                </a:solidFill>
                <a:latin typeface="Times New Roman" panose="02020603050405020304" pitchFamily="18" charset="0"/>
                <a:ea typeface="Noto Serif CJK SC"/>
                <a:cs typeface="Lohit Devanagari"/>
              </a:rPr>
              <a:t>Α) </a:t>
            </a:r>
            <a:r>
              <a:rPr lang="en-GB" sz="1800" b="1" dirty="0">
                <a:solidFill>
                  <a:srgbClr val="222222"/>
                </a:solidFill>
                <a:latin typeface="Times New Roman" panose="02020603050405020304" pitchFamily="18" charset="0"/>
                <a:ea typeface="Noto Serif CJK SC"/>
                <a:cs typeface="Lohit Devanagari"/>
              </a:rPr>
              <a:t>O </a:t>
            </a:r>
            <a:r>
              <a:rPr lang="el-GR" sz="1800" b="1" dirty="0">
                <a:solidFill>
                  <a:srgbClr val="222222"/>
                </a:solidFill>
                <a:latin typeface="Times New Roman" panose="02020603050405020304" pitchFamily="18" charset="0"/>
                <a:ea typeface="Noto Serif CJK SC"/>
                <a:cs typeface="Lohit Devanagari"/>
              </a:rPr>
              <a:t>νόμος του</a:t>
            </a:r>
            <a:r>
              <a:rPr lang="el-GR" sz="1800" b="1" dirty="0">
                <a:solidFill>
                  <a:srgbClr val="222222"/>
                </a:solidFill>
                <a:effectLst/>
                <a:latin typeface="Times New Roman" panose="02020603050405020304" pitchFamily="18" charset="0"/>
                <a:ea typeface="Noto Serif CJK SC"/>
                <a:cs typeface="Lohit Devanagari"/>
              </a:rPr>
              <a:t> Ach </a:t>
            </a:r>
            <a:r>
              <a:rPr lang="el-GR" sz="1800" dirty="0">
                <a:solidFill>
                  <a:srgbClr val="222222"/>
                </a:solidFill>
                <a:effectLst/>
                <a:latin typeface="Times New Roman" panose="02020603050405020304" pitchFamily="18" charset="0"/>
                <a:ea typeface="Noto Serif CJK SC"/>
                <a:cs typeface="Lohit Devanagari"/>
              </a:rPr>
              <a:t>(1910): Εξήγαγε τον «νόμο της δυσκολίας» ο οποίος αναφέρει ότι η αύξηση της δυσκολίας του έργου οδηγεί σε αυξημένη εμπλοκή της θέλησης. Αυτός επιβεβαιώνεται από την </a:t>
            </a:r>
            <a:r>
              <a:rPr lang="el-GR" sz="1800" b="1" kern="150" dirty="0">
                <a:solidFill>
                  <a:srgbClr val="222222"/>
                </a:solidFill>
                <a:effectLst/>
                <a:latin typeface="Times New Roman" panose="02020603050405020304" pitchFamily="18" charset="0"/>
                <a:ea typeface="Noto Sans Mono CJK SC"/>
                <a:cs typeface="Liberation Mono"/>
              </a:rPr>
              <a:t> </a:t>
            </a:r>
            <a:r>
              <a:rPr lang="el-GR" sz="1800" u="sng" kern="150" dirty="0">
                <a:solidFill>
                  <a:srgbClr val="222222"/>
                </a:solidFill>
                <a:effectLst/>
                <a:latin typeface="Times New Roman" panose="02020603050405020304" pitchFamily="18" charset="0"/>
                <a:ea typeface="Noto Sans Mono CJK SC"/>
                <a:cs typeface="Liberation Mono"/>
              </a:rPr>
              <a:t>θεωρία κινητοποίησης της προσπάθειας, </a:t>
            </a:r>
            <a:r>
              <a:rPr lang="el-GR" sz="1800" kern="150" dirty="0">
                <a:solidFill>
                  <a:srgbClr val="222222"/>
                </a:solidFill>
                <a:latin typeface="Times New Roman" panose="02020603050405020304" pitchFamily="18" charset="0"/>
                <a:ea typeface="Noto Sans Mono CJK SC"/>
                <a:cs typeface="Liberation Mono"/>
              </a:rPr>
              <a:t>ότι δηλαδή τα άτομα </a:t>
            </a:r>
            <a:r>
              <a:rPr lang="el-GR" sz="1800" kern="150" dirty="0">
                <a:solidFill>
                  <a:srgbClr val="222222"/>
                </a:solidFill>
                <a:effectLst/>
                <a:latin typeface="Times New Roman" panose="02020603050405020304" pitchFamily="18" charset="0"/>
                <a:ea typeface="Noto Sans Mono CJK SC"/>
                <a:cs typeface="Liberation Mono"/>
              </a:rPr>
              <a:t>προσαρμόζουν δυναμικά τις αυτό-ρυθμιστικές προσπάθειές τους ως απάντηση στις αυξήσεις των απαιτήσεων.</a:t>
            </a:r>
            <a:endParaRPr lang="el-GR" sz="1800" kern="150" dirty="0">
              <a:effectLst/>
              <a:latin typeface="Liberation Mono"/>
              <a:ea typeface="Noto Sans Mono CJK SC"/>
              <a:cs typeface="Liberation Mono"/>
            </a:endParaRPr>
          </a:p>
          <a:p>
            <a:pPr algn="just"/>
            <a:r>
              <a:rPr lang="el-GR" sz="1800" kern="150" dirty="0">
                <a:solidFill>
                  <a:schemeClr val="tx1">
                    <a:lumMod val="95000"/>
                    <a:lumOff val="5000"/>
                  </a:schemeClr>
                </a:solidFill>
                <a:effectLst/>
                <a:latin typeface="Times New Roman" panose="02020603050405020304" pitchFamily="18" charset="0"/>
                <a:ea typeface="Noto Sans Mono CJK SC"/>
                <a:cs typeface="Liberation Mono"/>
              </a:rPr>
              <a:t>Β</a:t>
            </a:r>
            <a:r>
              <a:rPr lang="el-GR" sz="1800" kern="150" dirty="0">
                <a:solidFill>
                  <a:srgbClr val="222222"/>
                </a:solidFill>
                <a:effectLst/>
                <a:latin typeface="Times New Roman" panose="02020603050405020304" pitchFamily="18" charset="0"/>
                <a:ea typeface="Noto Sans Mono CJK SC"/>
                <a:cs typeface="Liberation Mono"/>
              </a:rPr>
              <a:t>) </a:t>
            </a:r>
            <a:r>
              <a:rPr lang="el-GR" sz="1800" b="1" kern="150" dirty="0">
                <a:solidFill>
                  <a:srgbClr val="222222"/>
                </a:solidFill>
                <a:effectLst/>
                <a:latin typeface="Times New Roman" panose="02020603050405020304" pitchFamily="18" charset="0"/>
                <a:ea typeface="Noto Sans Mono CJK SC"/>
                <a:cs typeface="Liberation Mono"/>
              </a:rPr>
              <a:t>Προσαρμογή σύγκρουσης</a:t>
            </a:r>
            <a:r>
              <a:rPr lang="el-GR" sz="1800" kern="150" dirty="0">
                <a:solidFill>
                  <a:srgbClr val="222222"/>
                </a:solidFill>
                <a:effectLst/>
                <a:latin typeface="Times New Roman" panose="02020603050405020304" pitchFamily="18" charset="0"/>
                <a:ea typeface="Noto Sans Mono CJK SC"/>
                <a:cs typeface="Liberation Mono"/>
              </a:rPr>
              <a:t>: </a:t>
            </a:r>
            <a:r>
              <a:rPr lang="el-GR" sz="1800" dirty="0">
                <a:solidFill>
                  <a:srgbClr val="222222"/>
                </a:solidFill>
                <a:effectLst/>
                <a:latin typeface="Times New Roman" panose="02020603050405020304" pitchFamily="18" charset="0"/>
                <a:ea typeface="Noto Serif CJK SC"/>
                <a:cs typeface="Lohit Devanagari"/>
              </a:rPr>
              <a:t>Σύμφωνα με τη θεωρία </a:t>
            </a:r>
            <a:r>
              <a:rPr lang="el-GR" sz="1800" u="sng" dirty="0">
                <a:solidFill>
                  <a:srgbClr val="222222"/>
                </a:solidFill>
                <a:effectLst/>
                <a:latin typeface="Times New Roman" panose="02020603050405020304" pitchFamily="18" charset="0"/>
                <a:ea typeface="Noto Serif CJK SC"/>
                <a:cs typeface="Lohit Devanagari"/>
              </a:rPr>
              <a:t>παρακολούθησης συγκρούσεων</a:t>
            </a:r>
            <a:r>
              <a:rPr lang="el-GR" sz="1800" dirty="0">
                <a:solidFill>
                  <a:srgbClr val="222222"/>
                </a:solidFill>
                <a:effectLst/>
                <a:latin typeface="Times New Roman" panose="02020603050405020304" pitchFamily="18" charset="0"/>
                <a:ea typeface="Noto Serif CJK SC"/>
                <a:cs typeface="Lohit Devanagari"/>
              </a:rPr>
              <a:t>, το ανθρώπινο μυαλό παρακολουθεί συνεχώς τις συγκρούσεις στην επεξεργασία πληροφοριών, δίνοντας έναυσμα σε ασυμβίβαστες τάσεις απόκρισης. Όταν εντοπιστεί διένεξη, αυτές οι πληροφορίες μεταφέρονται σε δεύτερο ρυθμιστικό σύστημα, το οποίο εφαρμόζει την επιθυμητή απόκριση, ενώ αναστέλλει αυτό που είναι ασύμβατο. (Botvinick et al., 2001). </a:t>
            </a:r>
          </a:p>
          <a:p>
            <a:pPr algn="just"/>
            <a:r>
              <a:rPr lang="el-GR" sz="1800" kern="150" dirty="0">
                <a:solidFill>
                  <a:srgbClr val="222222"/>
                </a:solidFill>
                <a:effectLst/>
                <a:latin typeface="Times New Roman" panose="02020603050405020304" pitchFamily="18" charset="0"/>
                <a:ea typeface="Noto Sans Mono CJK SC"/>
                <a:cs typeface="Liberation Mono"/>
              </a:rPr>
              <a:t>Γ) </a:t>
            </a:r>
            <a:r>
              <a:rPr lang="el-GR" sz="1800" b="1" kern="150" dirty="0">
                <a:solidFill>
                  <a:srgbClr val="222222"/>
                </a:solidFill>
                <a:effectLst/>
                <a:latin typeface="Times New Roman" panose="02020603050405020304" pitchFamily="18" charset="0"/>
                <a:ea typeface="Noto Sans Mono CJK SC"/>
                <a:cs typeface="Liberation Mono"/>
              </a:rPr>
              <a:t>Αντίστροφα αποτελέσματα εξάντλησης</a:t>
            </a:r>
            <a:r>
              <a:rPr lang="el-GR" sz="1800" kern="150" dirty="0">
                <a:solidFill>
                  <a:srgbClr val="222222"/>
                </a:solidFill>
                <a:effectLst/>
                <a:latin typeface="Times New Roman" panose="02020603050405020304" pitchFamily="18" charset="0"/>
                <a:ea typeface="Noto Sans Mono CJK SC"/>
                <a:cs typeface="Liberation Mono"/>
              </a:rPr>
              <a:t>: </a:t>
            </a:r>
            <a:r>
              <a:rPr lang="el-GR" sz="1800" kern="150" dirty="0">
                <a:solidFill>
                  <a:srgbClr val="222222"/>
                </a:solidFill>
                <a:latin typeface="Times New Roman" panose="02020603050405020304" pitchFamily="18" charset="0"/>
                <a:ea typeface="Noto Sans Mono CJK SC"/>
                <a:cs typeface="Liberation Mono"/>
              </a:rPr>
              <a:t>Β</a:t>
            </a:r>
            <a:r>
              <a:rPr lang="el-GR" sz="1800" dirty="0">
                <a:solidFill>
                  <a:srgbClr val="222222"/>
                </a:solidFill>
                <a:effectLst/>
                <a:latin typeface="Times New Roman" panose="02020603050405020304" pitchFamily="18" charset="0"/>
                <a:ea typeface="Noto Serif CJK SC"/>
                <a:cs typeface="Lohit Devanagari"/>
              </a:rPr>
              <a:t>ελτίωση της αυτό-ρύθμισης παρατηρήθηκε όταν δύο διαδοχικές αυτό-ρυθμιστικές εργασίες απαιτούν </a:t>
            </a:r>
            <a:r>
              <a:rPr lang="el-GR" sz="1800" u="sng" dirty="0">
                <a:solidFill>
                  <a:srgbClr val="222222"/>
                </a:solidFill>
                <a:effectLst/>
                <a:latin typeface="Times New Roman" panose="02020603050405020304" pitchFamily="18" charset="0"/>
                <a:ea typeface="Noto Serif CJK SC"/>
                <a:cs typeface="Lohit Devanagari"/>
              </a:rPr>
              <a:t>παρόμοιες</a:t>
            </a:r>
            <a:r>
              <a:rPr lang="el-GR" sz="1800" dirty="0">
                <a:solidFill>
                  <a:srgbClr val="222222"/>
                </a:solidFill>
                <a:effectLst/>
                <a:latin typeface="Times New Roman" panose="02020603050405020304" pitchFamily="18" charset="0"/>
                <a:ea typeface="Noto Serif CJK SC"/>
                <a:cs typeface="Lohit Devanagari"/>
              </a:rPr>
              <a:t> διαδικασίες ελέγχου (π.χ. η μη κατανάλωση γλυκών και η μη κατανάλωση σοκολάτας) (DeWitte, Bruyneel, &amp; Geyskens, 2009). Επιπλέον,</a:t>
            </a:r>
            <a:r>
              <a:rPr lang="el-GR" sz="1800" dirty="0">
                <a:solidFill>
                  <a:srgbClr val="222222"/>
                </a:solidFill>
                <a:effectLst/>
                <a:latin typeface="Times New Roman" panose="02020603050405020304" pitchFamily="18" charset="0"/>
                <a:ea typeface="Noto Serif CJK SC"/>
              </a:rPr>
              <a:t> </a:t>
            </a:r>
            <a:r>
              <a:rPr lang="el-GR" sz="1800" dirty="0">
                <a:solidFill>
                  <a:srgbClr val="222222"/>
                </a:solidFill>
                <a:latin typeface="Times New Roman" panose="02020603050405020304" pitchFamily="18" charset="0"/>
                <a:ea typeface="Noto Serif CJK SC"/>
              </a:rPr>
              <a:t>η</a:t>
            </a:r>
            <a:r>
              <a:rPr lang="el-GR" sz="1800" dirty="0">
                <a:solidFill>
                  <a:srgbClr val="222222"/>
                </a:solidFill>
                <a:effectLst/>
                <a:latin typeface="Times New Roman" panose="02020603050405020304" pitchFamily="18" charset="0"/>
                <a:ea typeface="Noto Serif CJK SC"/>
              </a:rPr>
              <a:t> </a:t>
            </a:r>
            <a:r>
              <a:rPr lang="el-GR" sz="1800" u="sng" dirty="0">
                <a:solidFill>
                  <a:srgbClr val="222222"/>
                </a:solidFill>
                <a:effectLst/>
                <a:latin typeface="Times New Roman" panose="02020603050405020304" pitchFamily="18" charset="0"/>
                <a:ea typeface="Noto Serif CJK SC"/>
              </a:rPr>
              <a:t>θεωρία μαθημένης εργατικότητας</a:t>
            </a:r>
            <a:r>
              <a:rPr lang="el-GR" sz="1800" dirty="0">
                <a:solidFill>
                  <a:srgbClr val="222222"/>
                </a:solidFill>
                <a:effectLst/>
                <a:latin typeface="Times New Roman" panose="02020603050405020304" pitchFamily="18" charset="0"/>
                <a:ea typeface="Noto Serif CJK SC"/>
              </a:rPr>
              <a:t> προτείνει ότι η προσπάθεια μπορεί τελικά να γίνει αυτο-ενισχυτικά, καθώς τα άτομα μαθαίνουν ότι οι προσπάθειές τους συνήθως ανταμείβονται. </a:t>
            </a:r>
            <a:endParaRPr lang="el-GR" sz="1800" kern="150" dirty="0">
              <a:effectLst/>
              <a:latin typeface="Liberation Mono"/>
              <a:ea typeface="Noto Sans Mono CJK SC"/>
              <a:cs typeface="Liberation Mono"/>
            </a:endParaRPr>
          </a:p>
          <a:p>
            <a:pPr algn="just"/>
            <a:endParaRPr lang="el-GR" sz="1800" kern="150" dirty="0">
              <a:effectLst/>
              <a:latin typeface="Liberation Mono"/>
              <a:ea typeface="Noto Sans Mono CJK SC"/>
              <a:cs typeface="Liberation Mono"/>
            </a:endParaRPr>
          </a:p>
          <a:p>
            <a:pPr algn="just"/>
            <a:endParaRPr lang="el-GR" sz="1800" kern="150" dirty="0">
              <a:effectLst/>
              <a:latin typeface="Liberation Mono"/>
              <a:ea typeface="Noto Sans Mono CJK SC"/>
              <a:cs typeface="Liberation Mono"/>
            </a:endParaRPr>
          </a:p>
          <a:p>
            <a:endParaRPr lang="en-GB" dirty="0"/>
          </a:p>
        </p:txBody>
      </p:sp>
      <p:sp>
        <p:nvSpPr>
          <p:cNvPr id="7" name="Τίτλος 6">
            <a:extLst>
              <a:ext uri="{FF2B5EF4-FFF2-40B4-BE49-F238E27FC236}">
                <a16:creationId xmlns:a16="http://schemas.microsoft.com/office/drawing/2014/main" id="{A4A0CEFB-3482-4464-9F96-2BF0670D95AB}"/>
              </a:ext>
            </a:extLst>
          </p:cNvPr>
          <p:cNvSpPr>
            <a:spLocks noGrp="1"/>
          </p:cNvSpPr>
          <p:nvPr>
            <p:ph type="title"/>
          </p:nvPr>
        </p:nvSpPr>
        <p:spPr>
          <a:xfrm>
            <a:off x="1293812" y="272008"/>
            <a:ext cx="9601200" cy="838200"/>
          </a:xfrm>
        </p:spPr>
        <p:txBody>
          <a:bodyPr>
            <a:normAutofit/>
          </a:bodyPr>
          <a:lstStyle/>
          <a:p>
            <a:pPr algn="ctr"/>
            <a:r>
              <a:rPr lang="el-GR" sz="2800" b="1" dirty="0">
                <a:solidFill>
                  <a:schemeClr val="tx2">
                    <a:lumMod val="75000"/>
                  </a:schemeClr>
                </a:solidFill>
                <a:latin typeface="Times New Roman" panose="02020603050405020304" pitchFamily="18" charset="0"/>
                <a:ea typeface="Noto Serif CJK SC"/>
                <a:cs typeface="Lohit Devanagari"/>
              </a:rPr>
              <a:t>Τρόποι ενίσχυσης της αυτο-ρύθμισης</a:t>
            </a:r>
            <a:endParaRPr lang="el-GR" sz="2800" dirty="0"/>
          </a:p>
        </p:txBody>
      </p:sp>
    </p:spTree>
    <p:extLst>
      <p:ext uri="{BB962C8B-B14F-4D97-AF65-F5344CB8AC3E}">
        <p14:creationId xmlns:p14="http://schemas.microsoft.com/office/powerpoint/2010/main" val="3639740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341884" y="180440"/>
            <a:ext cx="7200800" cy="639870"/>
          </a:xfrm>
        </p:spPr>
        <p:txBody>
          <a:bodyPr rtlCol="0">
            <a:normAutofit/>
          </a:bodyPr>
          <a:lstStyle/>
          <a:p>
            <a:pPr fontAlgn="auto">
              <a:lnSpc>
                <a:spcPct val="115000"/>
              </a:lnSpc>
              <a:spcAft>
                <a:spcPts val="1000"/>
              </a:spcAft>
            </a:pPr>
            <a:r>
              <a:rPr lang="el-GR" sz="2400" b="1" kern="0" dirty="0">
                <a:solidFill>
                  <a:schemeClr val="tx2">
                    <a:lumMod val="50000"/>
                  </a:schemeClr>
                </a:solidFill>
                <a:effectLst/>
                <a:latin typeface="Times New Roman" panose="02020603050405020304" pitchFamily="18" charset="0"/>
                <a:ea typeface="Calibri" panose="020F0502020204030204" pitchFamily="34" charset="0"/>
                <a:cs typeface="Lohit Devanagari"/>
              </a:rPr>
              <a:t>Θεωρία Ελέγχου δράσης </a:t>
            </a:r>
            <a:r>
              <a:rPr lang="el-GR" sz="2400" b="1" kern="0" dirty="0">
                <a:solidFill>
                  <a:schemeClr val="tx2">
                    <a:lumMod val="50000"/>
                  </a:schemeClr>
                </a:solidFill>
                <a:effectLst/>
                <a:latin typeface="Times New Roman" panose="02020603050405020304" pitchFamily="18" charset="0"/>
                <a:ea typeface="Calibri" panose="020F0502020204030204" pitchFamily="34" charset="0"/>
              </a:rPr>
              <a:t>(</a:t>
            </a:r>
            <a:r>
              <a:rPr lang="en-US" sz="2400" b="1" kern="0" dirty="0">
                <a:solidFill>
                  <a:schemeClr val="tx2">
                    <a:lumMod val="50000"/>
                  </a:schemeClr>
                </a:solidFill>
                <a:effectLst/>
                <a:latin typeface="Times New Roman" panose="02020603050405020304" pitchFamily="18" charset="0"/>
                <a:ea typeface="Calibri" panose="020F0502020204030204" pitchFamily="34" charset="0"/>
              </a:rPr>
              <a:t>Kuhl</a:t>
            </a:r>
            <a:r>
              <a:rPr lang="el-GR" sz="2400" b="1" kern="0" dirty="0">
                <a:solidFill>
                  <a:schemeClr val="tx2">
                    <a:lumMod val="50000"/>
                  </a:schemeClr>
                </a:solidFill>
                <a:effectLst/>
                <a:latin typeface="Times New Roman" panose="02020603050405020304" pitchFamily="18" charset="0"/>
                <a:ea typeface="Calibri" panose="020F0502020204030204" pitchFamily="34" charset="0"/>
              </a:rPr>
              <a:t>, 1984)</a:t>
            </a:r>
            <a:endParaRPr lang="el-GR" sz="2400" b="1" kern="150" dirty="0">
              <a:solidFill>
                <a:schemeClr val="tx2">
                  <a:lumMod val="50000"/>
                </a:schemeClr>
              </a:solidFill>
              <a:effectLst/>
              <a:latin typeface="Liberation Serif"/>
              <a:ea typeface="Noto Serif CJK SC"/>
              <a:cs typeface="Lohit Devanagari"/>
            </a:endParaRPr>
          </a:p>
        </p:txBody>
      </p:sp>
      <p:sp>
        <p:nvSpPr>
          <p:cNvPr id="10" name="Θέση περιεχομένου 9"/>
          <p:cNvSpPr>
            <a:spLocks noGrp="1"/>
          </p:cNvSpPr>
          <p:nvPr>
            <p:ph sz="half" idx="1"/>
          </p:nvPr>
        </p:nvSpPr>
        <p:spPr>
          <a:xfrm>
            <a:off x="909837" y="1268760"/>
            <a:ext cx="3096343" cy="5184575"/>
          </a:xfrm>
        </p:spPr>
        <p:txBody>
          <a:bodyPr rtlCol="0"/>
          <a:lstStyle/>
          <a:p>
            <a:pPr rtl="0"/>
            <a:r>
              <a:rPr lang="el-GR" sz="1800" kern="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Π</a:t>
            </a:r>
            <a:r>
              <a:rPr lang="el-GR" sz="18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ροσανατολισμός στη δράση (</a:t>
            </a:r>
            <a:r>
              <a:rPr lang="en-GB" sz="1600" dirty="0">
                <a:latin typeface="Times New Roman" panose="02020603050405020304" pitchFamily="18" charset="0"/>
                <a:cs typeface="Times New Roman" panose="02020603050405020304" pitchFamily="18" charset="0"/>
              </a:rPr>
              <a:t>action</a:t>
            </a:r>
            <a:r>
              <a:rPr lang="el-GR" sz="1600" dirty="0">
                <a:latin typeface="Times New Roman" panose="02020603050405020304" pitchFamily="18" charset="0"/>
                <a:cs typeface="Times New Roman" panose="02020603050405020304" pitchFamily="18" charset="0"/>
              </a:rPr>
              <a:t> </a:t>
            </a:r>
            <a:r>
              <a:rPr lang="en-GB" sz="1600" dirty="0">
                <a:latin typeface="Times New Roman" panose="02020603050405020304" pitchFamily="18" charset="0"/>
                <a:cs typeface="Times New Roman" panose="02020603050405020304" pitchFamily="18" charset="0"/>
              </a:rPr>
              <a:t>orientation</a:t>
            </a:r>
            <a:r>
              <a:rPr lang="el-GR" sz="1600" dirty="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a:p>
            <a:pPr rtl="0"/>
            <a:r>
              <a:rPr lang="el-GR" sz="1800" kern="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Π</a:t>
            </a:r>
            <a:r>
              <a:rPr lang="el-GR" sz="18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ροσανατολισμός στη κατάσταση</a:t>
            </a:r>
            <a:r>
              <a:rPr lang="en-GB" sz="2000"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a:t>
            </a:r>
            <a:r>
              <a:rPr lang="en-GB" sz="1600" dirty="0">
                <a:latin typeface="Times New Roman" panose="02020603050405020304" pitchFamily="18" charset="0"/>
                <a:cs typeface="Times New Roman" panose="02020603050405020304" pitchFamily="18" charset="0"/>
              </a:rPr>
              <a:t>state</a:t>
            </a:r>
            <a:r>
              <a:rPr lang="el-GR" sz="1600" dirty="0">
                <a:latin typeface="Times New Roman" panose="02020603050405020304" pitchFamily="18" charset="0"/>
                <a:cs typeface="Times New Roman" panose="02020603050405020304" pitchFamily="18" charset="0"/>
              </a:rPr>
              <a:t> </a:t>
            </a:r>
            <a:r>
              <a:rPr lang="en-GB" sz="1600" dirty="0">
                <a:latin typeface="Times New Roman" panose="02020603050405020304" pitchFamily="18" charset="0"/>
                <a:cs typeface="Times New Roman" panose="02020603050405020304" pitchFamily="18" charset="0"/>
              </a:rPr>
              <a:t>orientation</a:t>
            </a:r>
            <a:r>
              <a:rPr lang="el-GR" sz="1600" dirty="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a:p>
            <a:pPr rtl="0"/>
            <a:endParaRPr lang="en-GB" sz="1600" noProof="1">
              <a:latin typeface="Times New Roman" panose="02020603050405020304" pitchFamily="18" charset="0"/>
              <a:cs typeface="Times New Roman" panose="02020603050405020304" pitchFamily="18" charset="0"/>
            </a:endParaRPr>
          </a:p>
          <a:p>
            <a:pPr rtl="0"/>
            <a:r>
              <a:rPr lang="el-GR" sz="1800" kern="0" dirty="0">
                <a:effectLst/>
                <a:latin typeface="Times New Roman" panose="02020603050405020304" pitchFamily="18" charset="0"/>
                <a:ea typeface="Calibri" panose="020F0502020204030204" pitchFamily="34" charset="0"/>
              </a:rPr>
              <a:t>Ο </a:t>
            </a:r>
            <a:r>
              <a:rPr lang="en-US" sz="1800" kern="0" dirty="0">
                <a:effectLst/>
                <a:latin typeface="Times New Roman" panose="02020603050405020304" pitchFamily="18" charset="0"/>
                <a:ea typeface="Calibri" panose="020F0502020204030204" pitchFamily="34" charset="0"/>
              </a:rPr>
              <a:t>Kuhl </a:t>
            </a:r>
            <a:r>
              <a:rPr lang="el-GR" sz="1800" kern="0" dirty="0">
                <a:latin typeface="Times New Roman" panose="02020603050405020304" pitchFamily="18" charset="0"/>
                <a:ea typeface="Calibri" panose="020F0502020204030204" pitchFamily="34" charset="0"/>
              </a:rPr>
              <a:t>ανέπτυξε την </a:t>
            </a:r>
            <a:r>
              <a:rPr lang="el-GR" sz="1800" u="sng" kern="0" noProof="1">
                <a:latin typeface="Times New Roman" panose="02020603050405020304" pitchFamily="18" charset="0"/>
                <a:ea typeface="Calibri" panose="020F0502020204030204" pitchFamily="34" charset="0"/>
                <a:cs typeface="Times New Roman" panose="02020603050405020304" pitchFamily="18" charset="0"/>
              </a:rPr>
              <a:t>Κ</a:t>
            </a:r>
            <a:r>
              <a:rPr lang="el-GR" sz="1800" u="sng" noProof="1">
                <a:latin typeface="Times New Roman" panose="02020603050405020304" pitchFamily="18" charset="0"/>
                <a:cs typeface="Times New Roman" panose="02020603050405020304" pitchFamily="18" charset="0"/>
              </a:rPr>
              <a:t>λίμακα αυτο-αξιολόγησης, </a:t>
            </a:r>
            <a:r>
              <a:rPr lang="el-GR" sz="1800" noProof="1">
                <a:latin typeface="Times New Roman" panose="02020603050405020304" pitchFamily="18" charset="0"/>
                <a:cs typeface="Times New Roman" panose="02020603050405020304" pitchFamily="18" charset="0"/>
              </a:rPr>
              <a:t> η οποία μετρά </a:t>
            </a:r>
            <a:r>
              <a:rPr lang="el-GR" sz="1800" kern="0" dirty="0">
                <a:solidFill>
                  <a:srgbClr val="000000"/>
                </a:solidFill>
                <a:effectLst/>
                <a:latin typeface="Times New Roman" panose="02020603050405020304" pitchFamily="18" charset="0"/>
                <a:ea typeface="Calibri" panose="020F0502020204030204" pitchFamily="34" charset="0"/>
              </a:rPr>
              <a:t>τη δράση εναντίον της κατάστασης.</a:t>
            </a:r>
          </a:p>
          <a:p>
            <a:pPr rtl="0"/>
            <a:endParaRPr lang="el-GR" sz="1800" u="sng" kern="0" noProof="1">
              <a:solidFill>
                <a:srgbClr val="000000"/>
              </a:solidFill>
              <a:latin typeface="Times New Roman" panose="02020603050405020304" pitchFamily="18" charset="0"/>
              <a:cs typeface="Times New Roman" panose="02020603050405020304" pitchFamily="18" charset="0"/>
            </a:endParaRPr>
          </a:p>
          <a:p>
            <a:pPr rtl="0"/>
            <a:endParaRPr lang="el-GR" sz="1800" u="sng" kern="0" noProof="1">
              <a:solidFill>
                <a:srgbClr val="000000"/>
              </a:solidFill>
              <a:latin typeface="Times New Roman" panose="02020603050405020304" pitchFamily="18" charset="0"/>
              <a:cs typeface="Times New Roman" panose="02020603050405020304" pitchFamily="18" charset="0"/>
            </a:endParaRPr>
          </a:p>
          <a:p>
            <a:pPr marL="0" indent="0" rtl="0">
              <a:buNone/>
            </a:pPr>
            <a:endParaRPr lang="el-GR" u="sng" noProof="1">
              <a:latin typeface="Times New Roman" panose="02020603050405020304" pitchFamily="18" charset="0"/>
              <a:cs typeface="Times New Roman" panose="02020603050405020304" pitchFamily="18" charset="0"/>
            </a:endParaRPr>
          </a:p>
        </p:txBody>
      </p:sp>
      <p:pic>
        <p:nvPicPr>
          <p:cNvPr id="8" name="Εικόνα 7" descr="Εικόνα που περιέχει κείμενο&#10;&#10;Περιγραφή που δημιουργήθηκε αυτόματα">
            <a:extLst>
              <a:ext uri="{FF2B5EF4-FFF2-40B4-BE49-F238E27FC236}">
                <a16:creationId xmlns:a16="http://schemas.microsoft.com/office/drawing/2014/main" id="{AAA02A8C-8625-4AF4-9614-251BCD3309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2164" y="1044535"/>
            <a:ext cx="7792506" cy="5264786"/>
          </a:xfrm>
          <a:prstGeom prst="rect">
            <a:avLst/>
          </a:prstGeom>
        </p:spPr>
      </p:pic>
      <p:sp>
        <p:nvSpPr>
          <p:cNvPr id="11" name="Βέλος: Δεξιό 10">
            <a:extLst>
              <a:ext uri="{FF2B5EF4-FFF2-40B4-BE49-F238E27FC236}">
                <a16:creationId xmlns:a16="http://schemas.microsoft.com/office/drawing/2014/main" id="{B2DD84BD-03AE-4A78-A95C-FA5E40F87B55}"/>
              </a:ext>
            </a:extLst>
          </p:cNvPr>
          <p:cNvSpPr/>
          <p:nvPr/>
        </p:nvSpPr>
        <p:spPr>
          <a:xfrm>
            <a:off x="2007849" y="5013176"/>
            <a:ext cx="702187" cy="36004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l-GR" dirty="0"/>
          </a:p>
        </p:txBody>
      </p:sp>
    </p:spTree>
    <p:extLst>
      <p:ext uri="{BB962C8B-B14F-4D97-AF65-F5344CB8AC3E}">
        <p14:creationId xmlns:p14="http://schemas.microsoft.com/office/powerpoint/2010/main" val="1618763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a:extLst>
              <a:ext uri="{FF2B5EF4-FFF2-40B4-BE49-F238E27FC236}">
                <a16:creationId xmlns:a16="http://schemas.microsoft.com/office/drawing/2014/main" id="{A16AAE6A-8813-4F09-95FD-8D71419D772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25860" y="1120092"/>
            <a:ext cx="9401319" cy="4613163"/>
          </a:xfrm>
        </p:spPr>
      </p:pic>
    </p:spTree>
    <p:extLst>
      <p:ext uri="{BB962C8B-B14F-4D97-AF65-F5344CB8AC3E}">
        <p14:creationId xmlns:p14="http://schemas.microsoft.com/office/powerpoint/2010/main" val="3835539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FDAE4D-D332-45CD-B31E-17669CD71419}"/>
              </a:ext>
            </a:extLst>
          </p:cNvPr>
          <p:cNvSpPr>
            <a:spLocks noGrp="1"/>
          </p:cNvSpPr>
          <p:nvPr>
            <p:ph type="title"/>
          </p:nvPr>
        </p:nvSpPr>
        <p:spPr>
          <a:xfrm>
            <a:off x="2205980" y="734589"/>
            <a:ext cx="9750456" cy="1145032"/>
          </a:xfrm>
        </p:spPr>
        <p:txBody>
          <a:bodyPr>
            <a:normAutofit fontScale="90000"/>
          </a:bodyPr>
          <a:lstStyle/>
          <a:p>
            <a:pPr fontAlgn="auto">
              <a:lnSpc>
                <a:spcPct val="100000"/>
              </a:lnSpc>
              <a:spcAft>
                <a:spcPts val="1000"/>
              </a:spcAft>
            </a:pPr>
            <a:r>
              <a:rPr lang="el-GR" sz="1800" kern="0" dirty="0">
                <a:solidFill>
                  <a:schemeClr val="tx2">
                    <a:lumMod val="50000"/>
                  </a:schemeClr>
                </a:solidFill>
                <a:effectLst/>
                <a:latin typeface="Times New Roman" panose="02020603050405020304" pitchFamily="18" charset="0"/>
                <a:ea typeface="Calibri" panose="020F0502020204030204" pitchFamily="34" charset="0"/>
                <a:cs typeface="Lohit Devanagari"/>
              </a:rPr>
              <a:t> </a:t>
            </a:r>
            <a:br>
              <a:rPr lang="el-GR" sz="3100" kern="150" dirty="0">
                <a:solidFill>
                  <a:schemeClr val="tx2">
                    <a:lumMod val="50000"/>
                  </a:schemeClr>
                </a:solidFill>
                <a:effectLst/>
                <a:latin typeface="Liberation Serif"/>
                <a:ea typeface="Noto Serif CJK SC"/>
                <a:cs typeface="Lohit Devanagari"/>
              </a:rPr>
            </a:br>
            <a:r>
              <a:rPr lang="el-GR" sz="3100" b="1" kern="0" dirty="0">
                <a:solidFill>
                  <a:schemeClr val="tx2">
                    <a:lumMod val="50000"/>
                  </a:schemeClr>
                </a:solidFill>
                <a:effectLst/>
                <a:latin typeface="Times New Roman" panose="02020603050405020304" pitchFamily="18" charset="0"/>
                <a:ea typeface="Noto Serif CJK SC"/>
                <a:cs typeface="Lohit Devanagari"/>
              </a:rPr>
              <a:t>Υπονόμευση </a:t>
            </a:r>
            <a:r>
              <a:rPr lang="el-GR" sz="3100" b="1" kern="0" dirty="0">
                <a:solidFill>
                  <a:schemeClr val="tx2">
                    <a:lumMod val="50000"/>
                  </a:schemeClr>
                </a:solidFill>
                <a:effectLst/>
                <a:latin typeface="Times New Roman" panose="02020603050405020304" pitchFamily="18" charset="0"/>
                <a:ea typeface="Calibri" panose="020F0502020204030204" pitchFamily="34" charset="0"/>
                <a:cs typeface="Lohit Devanagari"/>
              </a:rPr>
              <a:t>αυτονομίας &amp; σχετικές έρευνες</a:t>
            </a:r>
            <a:br>
              <a:rPr lang="el-GR" sz="1800" b="1" kern="150" dirty="0">
                <a:solidFill>
                  <a:schemeClr val="tx2">
                    <a:lumMod val="50000"/>
                  </a:schemeClr>
                </a:solidFill>
                <a:effectLst/>
                <a:latin typeface="Liberation Serif"/>
                <a:ea typeface="Noto Serif CJK SC"/>
                <a:cs typeface="Lohit Devanagari"/>
              </a:rPr>
            </a:br>
            <a:endParaRPr lang="el-GR" b="1" dirty="0">
              <a:solidFill>
                <a:schemeClr val="tx2">
                  <a:lumMod val="50000"/>
                </a:schemeClr>
              </a:solidFill>
            </a:endParaRPr>
          </a:p>
        </p:txBody>
      </p:sp>
      <p:sp>
        <p:nvSpPr>
          <p:cNvPr id="3" name="Θέση περιεχομένου 2">
            <a:extLst>
              <a:ext uri="{FF2B5EF4-FFF2-40B4-BE49-F238E27FC236}">
                <a16:creationId xmlns:a16="http://schemas.microsoft.com/office/drawing/2014/main" id="{2EA93B03-A976-493E-9B05-09454B729D35}"/>
              </a:ext>
            </a:extLst>
          </p:cNvPr>
          <p:cNvSpPr>
            <a:spLocks noGrp="1"/>
          </p:cNvSpPr>
          <p:nvPr>
            <p:ph sz="half" idx="1"/>
          </p:nvPr>
        </p:nvSpPr>
        <p:spPr>
          <a:xfrm>
            <a:off x="1629916" y="2132856"/>
            <a:ext cx="8460430" cy="4191000"/>
          </a:xfrm>
        </p:spPr>
        <p:txBody>
          <a:bodyPr>
            <a:normAutofit fontScale="92500"/>
          </a:bodyPr>
          <a:lstStyle/>
          <a:p>
            <a:pPr algn="just"/>
            <a:r>
              <a:rPr lang="el-GR" dirty="0">
                <a:latin typeface="Times New Roman" panose="02020603050405020304" pitchFamily="18" charset="0"/>
                <a:cs typeface="Times New Roman" panose="02020603050405020304" pitchFamily="18" charset="0"/>
              </a:rPr>
              <a:t>Α) </a:t>
            </a:r>
            <a:r>
              <a:rPr lang="el-GR" b="1" kern="0" dirty="0">
                <a:effectLst/>
                <a:latin typeface="Times New Roman" panose="02020603050405020304" pitchFamily="18" charset="0"/>
                <a:ea typeface="Calibri" panose="020F0502020204030204" pitchFamily="34" charset="0"/>
                <a:cs typeface="Times New Roman" panose="02020603050405020304" pitchFamily="18" charset="0"/>
              </a:rPr>
              <a:t>Ο </a:t>
            </a:r>
            <a:r>
              <a:rPr lang="en-US" b="1" kern="0" dirty="0">
                <a:effectLst/>
                <a:latin typeface="Times New Roman" panose="02020603050405020304" pitchFamily="18" charset="0"/>
                <a:ea typeface="Calibri" panose="020F0502020204030204" pitchFamily="34" charset="0"/>
                <a:cs typeface="Times New Roman" panose="02020603050405020304" pitchFamily="18" charset="0"/>
              </a:rPr>
              <a:t>Koole</a:t>
            </a:r>
            <a:r>
              <a:rPr lang="el-GR" kern="0" dirty="0">
                <a:effectLst/>
                <a:latin typeface="Times New Roman" panose="02020603050405020304" pitchFamily="18" charset="0"/>
                <a:ea typeface="Calibri" panose="020F0502020204030204" pitchFamily="34" charset="0"/>
                <a:cs typeface="Times New Roman" panose="02020603050405020304" pitchFamily="18" charset="0"/>
              </a:rPr>
              <a:t>( 2004) εξέτασε εάν το αποτέλεσμα </a:t>
            </a:r>
            <a:r>
              <a:rPr lang="el-GR" kern="0" dirty="0">
                <a:solidFill>
                  <a:srgbClr val="000000"/>
                </a:solidFill>
                <a:effectLst/>
                <a:latin typeface="Times New Roman" panose="02020603050405020304" pitchFamily="18" charset="0"/>
                <a:ea typeface="Calibri" panose="020F0502020204030204" pitchFamily="34" charset="0"/>
              </a:rPr>
              <a:t>υπονόμευσης της αυτονομίας των ατόμων</a:t>
            </a:r>
            <a:r>
              <a:rPr lang="el-GR" kern="0" dirty="0">
                <a:effectLst/>
                <a:latin typeface="Times New Roman" panose="02020603050405020304" pitchFamily="18" charset="0"/>
                <a:ea typeface="Calibri" panose="020F0502020204030204" pitchFamily="34" charset="0"/>
              </a:rPr>
              <a:t> </a:t>
            </a:r>
            <a:r>
              <a:rPr lang="el-GR" kern="0" dirty="0">
                <a:effectLst/>
                <a:latin typeface="Times New Roman" panose="02020603050405020304" pitchFamily="18" charset="0"/>
                <a:ea typeface="Calibri" panose="020F0502020204030204" pitchFamily="34" charset="0"/>
                <a:cs typeface="Times New Roman" panose="02020603050405020304" pitchFamily="18" charset="0"/>
              </a:rPr>
              <a:t> μετριάζεται από τον προσανατολισμό στη δράση ή την κατάσταση</a:t>
            </a:r>
            <a:r>
              <a:rPr lang="en-GB"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l-GR" kern="0" dirty="0">
                <a:solidFill>
                  <a:srgbClr val="000000"/>
                </a:solidFill>
                <a:effectLst/>
                <a:latin typeface="Times New Roman" panose="02020603050405020304" pitchFamily="18" charset="0"/>
                <a:ea typeface="Calibri" panose="020F0502020204030204" pitchFamily="34" charset="0"/>
              </a:rPr>
              <a:t>Σε αυτή την έρευνα</a:t>
            </a:r>
            <a:r>
              <a:rPr lang="el-GR" kern="0" dirty="0">
                <a:effectLst/>
                <a:latin typeface="Times New Roman" panose="02020603050405020304" pitchFamily="18" charset="0"/>
                <a:ea typeface="Calibri" panose="020F0502020204030204" pitchFamily="34" charset="0"/>
              </a:rPr>
              <a:t>, προσφέρθηκε </a:t>
            </a:r>
            <a:r>
              <a:rPr lang="el-GR" u="sng" kern="0" dirty="0">
                <a:effectLst/>
                <a:latin typeface="Times New Roman" panose="02020603050405020304" pitchFamily="18" charset="0"/>
                <a:ea typeface="Calibri" panose="020F0502020204030204" pitchFamily="34" charset="0"/>
              </a:rPr>
              <a:t>χρηματική ανταμοιβή </a:t>
            </a:r>
            <a:r>
              <a:rPr lang="el-GR" kern="0" dirty="0">
                <a:effectLst/>
                <a:latin typeface="Times New Roman" panose="02020603050405020304" pitchFamily="18" charset="0"/>
                <a:ea typeface="Calibri" panose="020F0502020204030204" pitchFamily="34" charset="0"/>
              </a:rPr>
              <a:t>στους συμμετέχοντες για να φέρουν εις πέρας ένα </a:t>
            </a:r>
            <a:r>
              <a:rPr lang="el-GR" u="sng" kern="0" dirty="0">
                <a:effectLst/>
                <a:latin typeface="Times New Roman" panose="02020603050405020304" pitchFamily="18" charset="0"/>
                <a:ea typeface="Calibri" panose="020F0502020204030204" pitchFamily="34" charset="0"/>
              </a:rPr>
              <a:t>αριθμητικό έργο</a:t>
            </a:r>
            <a:r>
              <a:rPr lang="en-GB" kern="0" dirty="0">
                <a:effectLst/>
                <a:latin typeface="Times New Roman" panose="02020603050405020304" pitchFamily="18" charset="0"/>
                <a:ea typeface="Calibri" panose="020F0502020204030204" pitchFamily="34" charset="0"/>
              </a:rPr>
              <a:t>.</a:t>
            </a:r>
            <a:endParaRPr lang="el-GR" dirty="0">
              <a:latin typeface="Times New Roman" panose="02020603050405020304" pitchFamily="18" charset="0"/>
              <a:cs typeface="Times New Roman" panose="02020603050405020304" pitchFamily="18" charset="0"/>
            </a:endParaRPr>
          </a:p>
        </p:txBody>
      </p:sp>
      <p:sp>
        <p:nvSpPr>
          <p:cNvPr id="4" name="Θέση περιεχομένου 3">
            <a:extLst>
              <a:ext uri="{FF2B5EF4-FFF2-40B4-BE49-F238E27FC236}">
                <a16:creationId xmlns:a16="http://schemas.microsoft.com/office/drawing/2014/main" id="{E0E2A2FD-78FE-49D5-8A90-123B32ECF0ED}"/>
              </a:ext>
            </a:extLst>
          </p:cNvPr>
          <p:cNvSpPr>
            <a:spLocks noGrp="1"/>
          </p:cNvSpPr>
          <p:nvPr>
            <p:ph sz="half" idx="2"/>
          </p:nvPr>
        </p:nvSpPr>
        <p:spPr>
          <a:xfrm>
            <a:off x="1629916" y="3717032"/>
            <a:ext cx="8460430" cy="1296144"/>
          </a:xfrm>
        </p:spPr>
        <p:txBody>
          <a:bodyPr>
            <a:normAutofit fontScale="92500"/>
          </a:bodyPr>
          <a:lstStyle/>
          <a:p>
            <a:pPr algn="just"/>
            <a:r>
              <a:rPr lang="el-GR" kern="0" dirty="0">
                <a:effectLst/>
                <a:latin typeface="Times New Roman" panose="02020603050405020304" pitchFamily="18" charset="0"/>
                <a:ea typeface="Calibri" panose="020F0502020204030204" pitchFamily="34" charset="0"/>
              </a:rPr>
              <a:t>Β</a:t>
            </a:r>
            <a:r>
              <a:rPr lang="el-GR" b="1" kern="0" dirty="0">
                <a:effectLst/>
                <a:latin typeface="Times New Roman" panose="02020603050405020304" pitchFamily="18" charset="0"/>
                <a:ea typeface="Calibri" panose="020F0502020204030204" pitchFamily="34" charset="0"/>
              </a:rPr>
              <a:t>) Οι</a:t>
            </a:r>
            <a:r>
              <a:rPr lang="el-GR" b="1" dirty="0">
                <a:effectLst/>
                <a:latin typeface="Times New Roman" panose="02020603050405020304" pitchFamily="18" charset="0"/>
                <a:ea typeface="Noto Serif CJK SC"/>
              </a:rPr>
              <a:t> Baumann, Kaschel και Kuhl</a:t>
            </a:r>
            <a:r>
              <a:rPr lang="el-GR" dirty="0">
                <a:effectLst/>
                <a:latin typeface="Liberation Serif"/>
                <a:ea typeface="Noto Serif CJK SC"/>
                <a:cs typeface="Lohit Devanagari"/>
              </a:rPr>
              <a:t> </a:t>
            </a:r>
            <a:r>
              <a:rPr lang="el-GR" dirty="0">
                <a:effectLst/>
                <a:latin typeface="Times New Roman" panose="02020603050405020304" pitchFamily="18" charset="0"/>
                <a:ea typeface="Noto Serif CJK SC"/>
              </a:rPr>
              <a:t>(2005)</a:t>
            </a:r>
            <a:r>
              <a:rPr lang="el-GR" kern="0" dirty="0">
                <a:effectLst/>
                <a:latin typeface="Times New Roman" panose="02020603050405020304" pitchFamily="18" charset="0"/>
                <a:ea typeface="Calibri" panose="020F0502020204030204" pitchFamily="34" charset="0"/>
              </a:rPr>
              <a:t> </a:t>
            </a:r>
            <a:r>
              <a:rPr lang="el-GR" kern="0" dirty="0">
                <a:solidFill>
                  <a:srgbClr val="000000"/>
                </a:solidFill>
                <a:effectLst/>
                <a:latin typeface="Times New Roman" panose="02020603050405020304" pitchFamily="18" charset="0"/>
                <a:ea typeface="Calibri" panose="020F0502020204030204" pitchFamily="34" charset="0"/>
              </a:rPr>
              <a:t>εξέτασαν εάν ο προσανατολισμός στη δράση  ή την κατάσταση κάτω από απαιτητικές συνθήκες οδηγούν σε παράβλεψη των ψυχολογικών αναγκών. Τα άτομα </a:t>
            </a:r>
            <a:r>
              <a:rPr lang="el-GR" kern="0" dirty="0">
                <a:effectLst/>
                <a:latin typeface="Times New Roman" panose="02020603050405020304" pitchFamily="18" charset="0"/>
                <a:ea typeface="Calibri" panose="020F0502020204030204" pitchFamily="34" charset="0"/>
              </a:rPr>
              <a:t>υποβλήθηκαν σε </a:t>
            </a:r>
            <a:r>
              <a:rPr lang="el-GR" u="sng" kern="0" dirty="0">
                <a:effectLst/>
                <a:latin typeface="Times New Roman" panose="02020603050405020304" pitchFamily="18" charset="0"/>
                <a:ea typeface="Calibri" panose="020F0502020204030204" pitchFamily="34" charset="0"/>
              </a:rPr>
              <a:t>τεστ κινήτρων</a:t>
            </a:r>
            <a:r>
              <a:rPr lang="el-GR" u="sng" kern="0" dirty="0">
                <a:latin typeface="Times New Roman" panose="02020603050405020304" pitchFamily="18" charset="0"/>
                <a:ea typeface="Calibri" panose="020F0502020204030204" pitchFamily="34" charset="0"/>
              </a:rPr>
              <a:t>. </a:t>
            </a:r>
            <a:r>
              <a:rPr lang="el-GR" kern="0" dirty="0">
                <a:latin typeface="Times New Roman" panose="02020603050405020304" pitchFamily="18" charset="0"/>
                <a:ea typeface="Calibri" panose="020F0502020204030204" pitchFamily="34" charset="0"/>
              </a:rPr>
              <a:t>Επιπλέον, σ</a:t>
            </a:r>
            <a:r>
              <a:rPr lang="el-GR" kern="0" dirty="0">
                <a:effectLst/>
                <a:latin typeface="Times New Roman" panose="02020603050405020304" pitchFamily="18" charset="0"/>
                <a:ea typeface="Calibri" panose="020F0502020204030204" pitchFamily="34" charset="0"/>
              </a:rPr>
              <a:t>ε  </a:t>
            </a:r>
            <a:r>
              <a:rPr lang="el-GR" u="sng" kern="0" dirty="0">
                <a:effectLst/>
                <a:latin typeface="Times New Roman" panose="02020603050405020304" pitchFamily="18" charset="0"/>
                <a:ea typeface="Calibri" panose="020F0502020204030204" pitchFamily="34" charset="0"/>
              </a:rPr>
              <a:t>διαδικτυακό έργο</a:t>
            </a:r>
            <a:r>
              <a:rPr lang="el-GR" kern="0" dirty="0">
                <a:effectLst/>
                <a:latin typeface="Times New Roman" panose="02020603050405020304" pitchFamily="18" charset="0"/>
                <a:ea typeface="Calibri" panose="020F0502020204030204" pitchFamily="34" charset="0"/>
              </a:rPr>
              <a:t> μετρήθηκε το ενδιαφέρον και η αφοσίωση στο έργο.</a:t>
            </a:r>
            <a:endParaRPr lang="el-GR" dirty="0"/>
          </a:p>
        </p:txBody>
      </p:sp>
    </p:spTree>
    <p:extLst>
      <p:ext uri="{BB962C8B-B14F-4D97-AF65-F5344CB8AC3E}">
        <p14:creationId xmlns:p14="http://schemas.microsoft.com/office/powerpoint/2010/main" val="1204975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9483A1-5B24-4569-AD27-6AA869FF9FA3}"/>
              </a:ext>
            </a:extLst>
          </p:cNvPr>
          <p:cNvSpPr>
            <a:spLocks noGrp="1"/>
          </p:cNvSpPr>
          <p:nvPr>
            <p:ph type="title"/>
          </p:nvPr>
        </p:nvSpPr>
        <p:spPr>
          <a:xfrm>
            <a:off x="1917948" y="946027"/>
            <a:ext cx="9961240" cy="501449"/>
          </a:xfrm>
        </p:spPr>
        <p:txBody>
          <a:bodyPr>
            <a:noAutofit/>
          </a:bodyPr>
          <a:lstStyle/>
          <a:p>
            <a:r>
              <a:rPr lang="el-GR" sz="2800" b="1" kern="0" dirty="0">
                <a:solidFill>
                  <a:schemeClr val="tx2">
                    <a:lumMod val="50000"/>
                  </a:schemeClr>
                </a:solidFill>
                <a:effectLst/>
                <a:latin typeface="Times New Roman" panose="02020603050405020304" pitchFamily="18" charset="0"/>
                <a:ea typeface="Calibri" panose="020F0502020204030204" pitchFamily="34" charset="0"/>
              </a:rPr>
              <a:t>Ασφυξία ή διάκριση κάτω από πιεστικές συνθήκες</a:t>
            </a:r>
            <a:r>
              <a:rPr lang="el-GR" sz="2800" b="1" kern="0" dirty="0">
                <a:solidFill>
                  <a:schemeClr val="tx2">
                    <a:lumMod val="50000"/>
                  </a:schemeClr>
                </a:solidFill>
                <a:latin typeface="Times New Roman" panose="02020603050405020304" pitchFamily="18" charset="0"/>
                <a:ea typeface="Calibri" panose="020F0502020204030204" pitchFamily="34" charset="0"/>
              </a:rPr>
              <a:t> &amp;</a:t>
            </a:r>
            <a:br>
              <a:rPr lang="el-GR" sz="2800" b="1" kern="0" dirty="0">
                <a:solidFill>
                  <a:schemeClr val="tx2">
                    <a:lumMod val="50000"/>
                  </a:schemeClr>
                </a:solidFill>
                <a:effectLst/>
                <a:latin typeface="Times New Roman" panose="02020603050405020304" pitchFamily="18" charset="0"/>
                <a:ea typeface="Calibri" panose="020F0502020204030204" pitchFamily="34" charset="0"/>
              </a:rPr>
            </a:br>
            <a:r>
              <a:rPr lang="el-GR" sz="2800" b="1" kern="0" dirty="0">
                <a:solidFill>
                  <a:schemeClr val="tx2">
                    <a:lumMod val="50000"/>
                  </a:schemeClr>
                </a:solidFill>
                <a:effectLst/>
                <a:latin typeface="Times New Roman" panose="02020603050405020304" pitchFamily="18" charset="0"/>
                <a:ea typeface="Calibri" panose="020F0502020204030204" pitchFamily="34" charset="0"/>
              </a:rPr>
              <a:t>σχετικές έρευνες</a:t>
            </a:r>
            <a:endParaRPr lang="el-GR" sz="2800" b="1" dirty="0">
              <a:solidFill>
                <a:schemeClr val="tx2">
                  <a:lumMod val="50000"/>
                </a:schemeClr>
              </a:solidFill>
            </a:endParaRPr>
          </a:p>
        </p:txBody>
      </p:sp>
      <p:sp>
        <p:nvSpPr>
          <p:cNvPr id="3" name="Θέση περιεχομένου 2">
            <a:extLst>
              <a:ext uri="{FF2B5EF4-FFF2-40B4-BE49-F238E27FC236}">
                <a16:creationId xmlns:a16="http://schemas.microsoft.com/office/drawing/2014/main" id="{2A14EE3D-4534-4826-B6D2-4CD4CBF69158}"/>
              </a:ext>
            </a:extLst>
          </p:cNvPr>
          <p:cNvSpPr>
            <a:spLocks noGrp="1"/>
          </p:cNvSpPr>
          <p:nvPr>
            <p:ph sz="half" idx="1"/>
          </p:nvPr>
        </p:nvSpPr>
        <p:spPr>
          <a:xfrm>
            <a:off x="1413892" y="1988840"/>
            <a:ext cx="8928991" cy="3672408"/>
          </a:xfrm>
        </p:spPr>
        <p:txBody>
          <a:bodyPr/>
          <a:lstStyle/>
          <a:p>
            <a:pPr algn="just"/>
            <a:r>
              <a:rPr lang="el-GR" dirty="0">
                <a:latin typeface="Times New Roman" panose="02020603050405020304" pitchFamily="18" charset="0"/>
                <a:cs typeface="Times New Roman" panose="02020603050405020304" pitchFamily="18" charset="0"/>
              </a:rPr>
              <a:t>Α)</a:t>
            </a:r>
            <a:r>
              <a:rPr lang="el-GR" sz="1800" kern="0" dirty="0">
                <a:solidFill>
                  <a:srgbClr val="000000"/>
                </a:solidFill>
                <a:effectLst/>
                <a:latin typeface="Times New Roman" panose="02020603050405020304" pitchFamily="18" charset="0"/>
                <a:ea typeface="Calibri" panose="020F0502020204030204" pitchFamily="34" charset="0"/>
              </a:rPr>
              <a:t> Οι </a:t>
            </a:r>
            <a:r>
              <a:rPr lang="en-US" sz="1800" b="1" kern="0" dirty="0">
                <a:solidFill>
                  <a:srgbClr val="000000"/>
                </a:solidFill>
                <a:effectLst/>
                <a:latin typeface="Times New Roman" panose="02020603050405020304" pitchFamily="18" charset="0"/>
                <a:ea typeface="Calibri" panose="020F0502020204030204" pitchFamily="34" charset="0"/>
              </a:rPr>
              <a:t>Heckhausen </a:t>
            </a:r>
            <a:r>
              <a:rPr lang="el-GR" sz="1800" b="1" kern="0" dirty="0">
                <a:solidFill>
                  <a:srgbClr val="000000"/>
                </a:solidFill>
                <a:effectLst/>
                <a:latin typeface="Times New Roman" panose="02020603050405020304" pitchFamily="18" charset="0"/>
                <a:ea typeface="Calibri" panose="020F0502020204030204" pitchFamily="34" charset="0"/>
              </a:rPr>
              <a:t>και</a:t>
            </a:r>
            <a:r>
              <a:rPr lang="en-US" sz="1800" b="1" kern="0" dirty="0">
                <a:solidFill>
                  <a:srgbClr val="000000"/>
                </a:solidFill>
                <a:effectLst/>
                <a:latin typeface="Times New Roman" panose="02020603050405020304" pitchFamily="18" charset="0"/>
                <a:ea typeface="Calibri" panose="020F0502020204030204" pitchFamily="34" charset="0"/>
              </a:rPr>
              <a:t> Strang</a:t>
            </a:r>
            <a:r>
              <a:rPr lang="el-GR" sz="1800" b="1" kern="0" dirty="0">
                <a:solidFill>
                  <a:srgbClr val="000000"/>
                </a:solidFill>
                <a:effectLst/>
                <a:latin typeface="Times New Roman" panose="02020603050405020304" pitchFamily="18" charset="0"/>
                <a:ea typeface="Calibri" panose="020F0502020204030204" pitchFamily="34" charset="0"/>
              </a:rPr>
              <a:t> </a:t>
            </a:r>
            <a:r>
              <a:rPr lang="el-GR" sz="1800" kern="0" dirty="0">
                <a:solidFill>
                  <a:srgbClr val="000000"/>
                </a:solidFill>
                <a:effectLst/>
                <a:latin typeface="Times New Roman" panose="02020603050405020304" pitchFamily="18" charset="0"/>
                <a:ea typeface="Calibri" panose="020F0502020204030204" pitchFamily="34" charset="0"/>
              </a:rPr>
              <a:t>(1988) εξέτασαν εάν η δράση εναντίον της κατάστασης αμβλύνει τα αποτελέσματα της ασφυξίας. Σε τυπικό </a:t>
            </a:r>
            <a:r>
              <a:rPr lang="el-GR" sz="1800" u="sng" kern="0" dirty="0">
                <a:solidFill>
                  <a:srgbClr val="000000"/>
                </a:solidFill>
                <a:effectLst/>
                <a:latin typeface="Times New Roman" panose="02020603050405020304" pitchFamily="18" charset="0"/>
                <a:ea typeface="Calibri" panose="020F0502020204030204" pitchFamily="34" charset="0"/>
              </a:rPr>
              <a:t>αγώνα καλαθοσφαίρισης</a:t>
            </a:r>
            <a:r>
              <a:rPr lang="el-GR" sz="1800" u="sng" kern="0" dirty="0">
                <a:effectLst/>
                <a:latin typeface="Times New Roman" panose="02020603050405020304" pitchFamily="18" charset="0"/>
                <a:ea typeface="Calibri" panose="020F0502020204030204" pitchFamily="34" charset="0"/>
              </a:rPr>
              <a:t> </a:t>
            </a:r>
            <a:r>
              <a:rPr lang="el-GR" sz="1800" kern="0" dirty="0">
                <a:effectLst/>
                <a:latin typeface="Times New Roman" panose="02020603050405020304" pitchFamily="18" charset="0"/>
                <a:ea typeface="Calibri" panose="020F0502020204030204" pitchFamily="34" charset="0"/>
              </a:rPr>
              <a:t>παρατηρήθηκε η </a:t>
            </a:r>
            <a:r>
              <a:rPr lang="el-GR" sz="1800" u="sng" kern="0" dirty="0">
                <a:effectLst/>
                <a:latin typeface="Times New Roman" panose="02020603050405020304" pitchFamily="18" charset="0"/>
                <a:ea typeface="Calibri" panose="020F0502020204030204" pitchFamily="34" charset="0"/>
              </a:rPr>
              <a:t>απόδοση και η φυσιολογική διέγερση </a:t>
            </a:r>
            <a:r>
              <a:rPr lang="el-GR" sz="1800" kern="0" dirty="0">
                <a:effectLst/>
                <a:latin typeface="Times New Roman" panose="02020603050405020304" pitchFamily="18" charset="0"/>
                <a:ea typeface="Calibri" panose="020F0502020204030204" pitchFamily="34" charset="0"/>
              </a:rPr>
              <a:t>ημι-επαγγελματιών παικτών.</a:t>
            </a:r>
          </a:p>
          <a:p>
            <a:pPr algn="just"/>
            <a:r>
              <a:rPr lang="el-GR" sz="1800" kern="0" dirty="0">
                <a:latin typeface="Times New Roman" panose="02020603050405020304" pitchFamily="18" charset="0"/>
                <a:cs typeface="Times New Roman" panose="02020603050405020304" pitchFamily="18" charset="0"/>
              </a:rPr>
              <a:t>Β)</a:t>
            </a:r>
            <a:r>
              <a:rPr lang="el-GR" sz="1800" kern="0" dirty="0">
                <a:effectLst/>
                <a:latin typeface="Times New Roman" panose="02020603050405020304" pitchFamily="18" charset="0"/>
                <a:ea typeface="Calibri" panose="020F0502020204030204" pitchFamily="34" charset="0"/>
              </a:rPr>
              <a:t> Οι </a:t>
            </a:r>
            <a:r>
              <a:rPr lang="el-GR" sz="1800" b="1" kern="0" dirty="0">
                <a:effectLst/>
                <a:latin typeface="Times New Roman" panose="02020603050405020304" pitchFamily="18" charset="0"/>
                <a:ea typeface="Calibri" panose="020F0502020204030204" pitchFamily="34" charset="0"/>
              </a:rPr>
              <a:t>Jostmann και Koole </a:t>
            </a:r>
            <a:r>
              <a:rPr lang="el-GR" sz="1800" kern="0" dirty="0">
                <a:effectLst/>
                <a:latin typeface="Times New Roman" panose="02020603050405020304" pitchFamily="18" charset="0"/>
                <a:ea typeface="Calibri" panose="020F0502020204030204" pitchFamily="34" charset="0"/>
              </a:rPr>
              <a:t>(2006</a:t>
            </a:r>
            <a:r>
              <a:rPr lang="el-GR" sz="1800" kern="0" dirty="0">
                <a:solidFill>
                  <a:srgbClr val="000000"/>
                </a:solidFill>
                <a:effectLst/>
                <a:latin typeface="Times New Roman" panose="02020603050405020304" pitchFamily="18" charset="0"/>
                <a:ea typeface="Calibri" panose="020F0502020204030204" pitchFamily="34" charset="0"/>
              </a:rPr>
              <a:t>) εξέτασαν εάν τα άτομα προσανατολισμένα στη δράση  διατηρούν περισσότερες </a:t>
            </a:r>
            <a:r>
              <a:rPr lang="el-GR" sz="1800" u="sng" kern="0" dirty="0">
                <a:solidFill>
                  <a:srgbClr val="000000"/>
                </a:solidFill>
                <a:effectLst/>
                <a:latin typeface="Times New Roman" panose="02020603050405020304" pitchFamily="18" charset="0"/>
                <a:ea typeface="Calibri" panose="020F0502020204030204" pitchFamily="34" charset="0"/>
              </a:rPr>
              <a:t>πηγές λειτουργικής μνήμης</a:t>
            </a:r>
            <a:r>
              <a:rPr lang="el-GR" sz="1800" kern="0" dirty="0">
                <a:solidFill>
                  <a:srgbClr val="000000"/>
                </a:solidFill>
                <a:effectLst/>
                <a:latin typeface="Times New Roman" panose="02020603050405020304" pitchFamily="18" charset="0"/>
                <a:ea typeface="Calibri" panose="020F0502020204030204" pitchFamily="34" charset="0"/>
              </a:rPr>
              <a:t> από τα άτομα στην κατάσταση κάτω από απαιτητικές συνθήκες</a:t>
            </a:r>
            <a:r>
              <a:rPr lang="el-GR" sz="1800" kern="0" dirty="0">
                <a:effectLst/>
                <a:latin typeface="Times New Roman" panose="02020603050405020304" pitchFamily="18" charset="0"/>
                <a:ea typeface="Calibri" panose="020F0502020204030204" pitchFamily="34" charset="0"/>
              </a:rPr>
              <a:t>. Οι συμμετέχοντες </a:t>
            </a:r>
            <a:r>
              <a:rPr lang="el-GR" sz="1800" u="sng" kern="0" dirty="0">
                <a:effectLst/>
                <a:latin typeface="Times New Roman" panose="02020603050405020304" pitchFamily="18" charset="0"/>
                <a:ea typeface="Calibri" panose="020F0502020204030204" pitchFamily="34" charset="0"/>
              </a:rPr>
              <a:t>οπτικοποίησαν</a:t>
            </a:r>
            <a:r>
              <a:rPr lang="el-GR" sz="1800" kern="0" dirty="0">
                <a:effectLst/>
                <a:latin typeface="Times New Roman" panose="02020603050405020304" pitchFamily="18" charset="0"/>
                <a:ea typeface="Calibri" panose="020F0502020204030204" pitchFamily="34" charset="0"/>
              </a:rPr>
              <a:t> μια απαιτητική και μια ανεκτική συνεργασία και προχώρησαν σε τεστ της λειτουργικής τους μνήμης.</a:t>
            </a:r>
          </a:p>
          <a:p>
            <a:pPr algn="just"/>
            <a:r>
              <a:rPr lang="el-GR" sz="1800" dirty="0">
                <a:latin typeface="Times New Roman" panose="02020603050405020304" pitchFamily="18" charset="0"/>
                <a:cs typeface="Times New Roman" panose="02020603050405020304" pitchFamily="18" charset="0"/>
              </a:rPr>
              <a:t>Γ) </a:t>
            </a:r>
            <a:r>
              <a:rPr lang="el-GR" sz="1800" kern="0" dirty="0">
                <a:solidFill>
                  <a:srgbClr val="000000"/>
                </a:solidFill>
                <a:latin typeface="Times New Roman" panose="02020603050405020304" pitchFamily="18" charset="0"/>
                <a:cs typeface="Times New Roman" panose="02020603050405020304" pitchFamily="18" charset="0"/>
              </a:rPr>
              <a:t>Οι </a:t>
            </a:r>
            <a:r>
              <a:rPr lang="el-GR" sz="1800" b="1" kern="0" dirty="0">
                <a:effectLst/>
                <a:latin typeface="Times New Roman" panose="02020603050405020304" pitchFamily="18" charset="0"/>
                <a:ea typeface="Calibri" panose="020F0502020204030204" pitchFamily="34" charset="0"/>
              </a:rPr>
              <a:t>Kaze´n, Kaschel και Kuhl </a:t>
            </a:r>
            <a:r>
              <a:rPr lang="el-GR" sz="1800" kern="0" dirty="0">
                <a:effectLst/>
                <a:latin typeface="Times New Roman" panose="02020603050405020304" pitchFamily="18" charset="0"/>
                <a:ea typeface="Calibri" panose="020F0502020204030204" pitchFamily="34" charset="0"/>
              </a:rPr>
              <a:t>(2008) </a:t>
            </a:r>
            <a:r>
              <a:rPr lang="el-GR" sz="1800" kern="0" dirty="0">
                <a:solidFill>
                  <a:srgbClr val="000000"/>
                </a:solidFill>
                <a:effectLst/>
                <a:latin typeface="Times New Roman" panose="02020603050405020304" pitchFamily="18" charset="0"/>
                <a:ea typeface="Calibri" panose="020F0502020204030204" pitchFamily="34" charset="0"/>
              </a:rPr>
              <a:t>επιβεβαίωσαν ότι ο προσανατολισμός στη δράση έναντι της κατάστασης ελέγχει τις πηγές της λειτουργικής μνήμης κάτω από απαιτητικές συνθήκες.</a:t>
            </a:r>
            <a:r>
              <a:rPr lang="el-GR" sz="1800" kern="0" dirty="0">
                <a:effectLst/>
                <a:latin typeface="Times New Roman" panose="02020603050405020304" pitchFamily="18" charset="0"/>
                <a:ea typeface="Calibri" panose="020F0502020204030204" pitchFamily="34" charset="0"/>
              </a:rPr>
              <a:t> Σε αυτό το έργο οι συμμετέχοντες καλούνταν να πραγματοποιήσουν </a:t>
            </a:r>
            <a:r>
              <a:rPr lang="el-GR" sz="1800" u="sng" kern="0" dirty="0">
                <a:effectLst/>
                <a:latin typeface="Times New Roman" panose="02020603050405020304" pitchFamily="18" charset="0"/>
                <a:ea typeface="Calibri" panose="020F0502020204030204" pitchFamily="34" charset="0"/>
              </a:rPr>
              <a:t>απλές πράξεις </a:t>
            </a:r>
            <a:r>
              <a:rPr lang="el-GR" sz="1800" kern="0" dirty="0">
                <a:effectLst/>
                <a:latin typeface="Times New Roman" panose="02020603050405020304" pitchFamily="18" charset="0"/>
                <a:ea typeface="Calibri" panose="020F0502020204030204" pitchFamily="34" charset="0"/>
              </a:rPr>
              <a:t>πάνω σε στοχευμένες λέξεις-δράσης στην οθόνη του υπολογιστή.</a:t>
            </a:r>
            <a:endParaRPr lang="el-G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698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71C24A-3653-4A89-A6A4-D7CF4BD58DF8}"/>
              </a:ext>
            </a:extLst>
          </p:cNvPr>
          <p:cNvSpPr>
            <a:spLocks noGrp="1"/>
          </p:cNvSpPr>
          <p:nvPr>
            <p:ph type="title"/>
          </p:nvPr>
        </p:nvSpPr>
        <p:spPr>
          <a:xfrm>
            <a:off x="621804" y="260648"/>
            <a:ext cx="10105256" cy="864096"/>
          </a:xfrm>
        </p:spPr>
        <p:txBody>
          <a:bodyPr>
            <a:normAutofit/>
          </a:bodyPr>
          <a:lstStyle/>
          <a:p>
            <a:pPr algn="ctr"/>
            <a:r>
              <a:rPr lang="en-GB" sz="2800" b="1" kern="0" dirty="0">
                <a:solidFill>
                  <a:schemeClr val="tx2">
                    <a:lumMod val="50000"/>
                  </a:schemeClr>
                </a:solidFill>
                <a:latin typeface="Times New Roman" panose="02020603050405020304" pitchFamily="18" charset="0"/>
                <a:ea typeface="Calibri" panose="020F0502020204030204" pitchFamily="34" charset="0"/>
              </a:rPr>
              <a:t>   </a:t>
            </a:r>
            <a:r>
              <a:rPr lang="el-GR" sz="2800" b="1" kern="0" dirty="0">
                <a:solidFill>
                  <a:schemeClr val="tx2">
                    <a:lumMod val="50000"/>
                  </a:schemeClr>
                </a:solidFill>
                <a:latin typeface="Times New Roman" panose="02020603050405020304" pitchFamily="18" charset="0"/>
                <a:ea typeface="Calibri" panose="020F0502020204030204" pitchFamily="34" charset="0"/>
              </a:rPr>
              <a:t>Μ</a:t>
            </a:r>
            <a:r>
              <a:rPr lang="el-GR" sz="2800" b="1" kern="0" dirty="0">
                <a:solidFill>
                  <a:schemeClr val="tx2">
                    <a:lumMod val="50000"/>
                  </a:schemeClr>
                </a:solidFill>
                <a:effectLst/>
                <a:latin typeface="Times New Roman" panose="02020603050405020304" pitchFamily="18" charset="0"/>
                <a:ea typeface="Calibri" panose="020F0502020204030204" pitchFamily="34" charset="0"/>
              </a:rPr>
              <a:t>είωσ</a:t>
            </a:r>
            <a:r>
              <a:rPr lang="el-GR" sz="2800" b="1" kern="0" dirty="0">
                <a:solidFill>
                  <a:schemeClr val="tx2">
                    <a:lumMod val="50000"/>
                  </a:schemeClr>
                </a:solidFill>
                <a:latin typeface="Times New Roman" panose="02020603050405020304" pitchFamily="18" charset="0"/>
                <a:ea typeface="Calibri" panose="020F0502020204030204" pitchFamily="34" charset="0"/>
              </a:rPr>
              <a:t>η</a:t>
            </a:r>
            <a:r>
              <a:rPr lang="el-GR" sz="2800" b="1" kern="0" dirty="0">
                <a:solidFill>
                  <a:schemeClr val="tx2">
                    <a:lumMod val="50000"/>
                  </a:schemeClr>
                </a:solidFill>
                <a:effectLst/>
                <a:latin typeface="Times New Roman" panose="02020603050405020304" pitchFamily="18" charset="0"/>
                <a:ea typeface="Calibri" panose="020F0502020204030204" pitchFamily="34" charset="0"/>
              </a:rPr>
              <a:t> ή  εξύψωση του εαυτού</a:t>
            </a:r>
            <a:endParaRPr lang="el-GR" sz="2800" b="1" dirty="0">
              <a:solidFill>
                <a:schemeClr val="tx2">
                  <a:lumMod val="50000"/>
                </a:schemeClr>
              </a:solidFill>
            </a:endParaRPr>
          </a:p>
        </p:txBody>
      </p:sp>
      <p:sp>
        <p:nvSpPr>
          <p:cNvPr id="3" name="Θέση περιεχομένου 2">
            <a:extLst>
              <a:ext uri="{FF2B5EF4-FFF2-40B4-BE49-F238E27FC236}">
                <a16:creationId xmlns:a16="http://schemas.microsoft.com/office/drawing/2014/main" id="{FA149C31-34FE-42DD-B093-91BFCE9F6DD3}"/>
              </a:ext>
            </a:extLst>
          </p:cNvPr>
          <p:cNvSpPr>
            <a:spLocks noGrp="1"/>
          </p:cNvSpPr>
          <p:nvPr>
            <p:ph sz="half" idx="1"/>
          </p:nvPr>
        </p:nvSpPr>
        <p:spPr>
          <a:xfrm>
            <a:off x="1041784" y="1052736"/>
            <a:ext cx="10105256" cy="4968552"/>
          </a:xfrm>
        </p:spPr>
        <p:txBody>
          <a:bodyPr>
            <a:normAutofit/>
          </a:bodyPr>
          <a:lstStyle/>
          <a:p>
            <a:pPr algn="just"/>
            <a:endParaRPr lang="en-GB" sz="1800" dirty="0">
              <a:latin typeface="Times New Roman" panose="02020603050405020304" pitchFamily="18" charset="0"/>
              <a:cs typeface="Times New Roman" panose="02020603050405020304" pitchFamily="18" charset="0"/>
            </a:endParaRPr>
          </a:p>
          <a:p>
            <a:pPr algn="just"/>
            <a:r>
              <a:rPr lang="en-GB" sz="1800" dirty="0">
                <a:latin typeface="Times New Roman" panose="02020603050405020304" pitchFamily="18" charset="0"/>
                <a:cs typeface="Times New Roman" panose="02020603050405020304" pitchFamily="18" charset="0"/>
              </a:rPr>
              <a:t>A)</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 Ένας </a:t>
            </a:r>
            <a:r>
              <a:rPr lang="el-GR" sz="1800" dirty="0">
                <a:solidFill>
                  <a:srgbClr val="0D0D0D"/>
                </a:solidFill>
                <a:latin typeface="Times New Roman" panose="02020603050405020304" pitchFamily="18" charset="0"/>
                <a:ea typeface="Noto Serif CJK SC"/>
                <a:cs typeface="Times New Roman" panose="02020603050405020304" pitchFamily="18" charset="0"/>
              </a:rPr>
              <a:t>ακόμη </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τρόπος κατά τον οποίο οι απαιτητικές συνθήκες ενδέχεται να βλάψουν την αυτο-ρύθμιση είναι μειώνοντας τις ενεργειακές πηγές (Muraven &amp; Baumeister, 2000). </a:t>
            </a:r>
            <a:r>
              <a:rPr lang="el-GR" sz="1800" b="1" dirty="0">
                <a:solidFill>
                  <a:srgbClr val="0D0D0D"/>
                </a:solidFill>
                <a:effectLst/>
                <a:latin typeface="Times New Roman" panose="02020603050405020304" pitchFamily="18" charset="0"/>
                <a:ea typeface="Noto Serif CJK SC"/>
                <a:cs typeface="Times New Roman" panose="02020603050405020304" pitchFamily="18" charset="0"/>
              </a:rPr>
              <a:t>Οι Jostmann and Koole (2007</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 συζήτησαν εάν ο προσανατολισμός στην δράση ή την κατάσταση </a:t>
            </a:r>
            <a:r>
              <a:rPr lang="el-GR" sz="1800" dirty="0">
                <a:solidFill>
                  <a:srgbClr val="0D0D0D"/>
                </a:solidFill>
                <a:latin typeface="Times New Roman" panose="02020603050405020304" pitchFamily="18" charset="0"/>
                <a:ea typeface="Noto Serif CJK SC"/>
                <a:cs typeface="Times New Roman" panose="02020603050405020304" pitchFamily="18" charset="0"/>
              </a:rPr>
              <a:t>μπορεί να </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μετριάσει τέτοια ρυθμιστικά αποτελέσματα εξάντλησης. Για να επιβεβαιωθεί η υπόθεση προχώρησαν σε 3 έρευνες χρησιμοποιώντας το</a:t>
            </a:r>
            <a:r>
              <a:rPr lang="en-GB" sz="1800" dirty="0">
                <a:solidFill>
                  <a:srgbClr val="0D0D0D"/>
                </a:solidFill>
                <a:latin typeface="Times New Roman" panose="02020603050405020304" pitchFamily="18" charset="0"/>
                <a:ea typeface="Noto Serif CJK SC"/>
                <a:cs typeface="Times New Roman" panose="02020603050405020304" pitchFamily="18" charset="0"/>
              </a:rPr>
              <a:t> </a:t>
            </a:r>
            <a:r>
              <a:rPr lang="en-GB" sz="1800" b="1" dirty="0">
                <a:solidFill>
                  <a:srgbClr val="0D0D0D"/>
                </a:solidFill>
                <a:latin typeface="Times New Roman" panose="02020603050405020304" pitchFamily="18" charset="0"/>
                <a:ea typeface="Noto Serif CJK SC"/>
                <a:cs typeface="Times New Roman" panose="02020603050405020304" pitchFamily="18" charset="0"/>
              </a:rPr>
              <a:t>Stroop Task</a:t>
            </a:r>
            <a:r>
              <a:rPr lang="el-GR" sz="1800" dirty="0">
                <a:solidFill>
                  <a:srgbClr val="0D0D0D"/>
                </a:solidFill>
                <a:latin typeface="Times New Roman" panose="02020603050405020304" pitchFamily="18" charset="0"/>
                <a:ea typeface="Noto Serif CJK SC"/>
                <a:cs typeface="Times New Roman" panose="02020603050405020304" pitchFamily="18" charset="0"/>
              </a:rPr>
              <a:t>.</a:t>
            </a:r>
          </a:p>
          <a:p>
            <a:pPr algn="just"/>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Β) </a:t>
            </a:r>
            <a:r>
              <a:rPr lang="el-GR" sz="1800" b="1" dirty="0">
                <a:solidFill>
                  <a:srgbClr val="0D0D0D"/>
                </a:solidFill>
                <a:effectLst/>
                <a:latin typeface="Times New Roman" panose="02020603050405020304" pitchFamily="18" charset="0"/>
                <a:ea typeface="Noto Serif CJK SC"/>
                <a:cs typeface="Times New Roman" panose="02020603050405020304" pitchFamily="18" charset="0"/>
              </a:rPr>
              <a:t>Οι Jostmann and Koole (2007</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 </a:t>
            </a:r>
            <a:r>
              <a:rPr lang="el-GR" sz="1800" dirty="0">
                <a:solidFill>
                  <a:srgbClr val="0D0D0D"/>
                </a:solidFill>
                <a:effectLst/>
                <a:latin typeface="Calibri" panose="020F0502020204030204" pitchFamily="34" charset="0"/>
                <a:ea typeface="Noto Serif CJK SC"/>
              </a:rPr>
              <a:t>δ</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ημιούργησαν</a:t>
            </a:r>
            <a:r>
              <a:rPr lang="en-GB" sz="1800" dirty="0">
                <a:solidFill>
                  <a:srgbClr val="0D0D0D"/>
                </a:solidFill>
                <a:effectLst/>
                <a:latin typeface="Times New Roman" panose="02020603050405020304" pitchFamily="18" charset="0"/>
                <a:ea typeface="Noto Serif CJK SC"/>
                <a:cs typeface="Times New Roman" panose="02020603050405020304" pitchFamily="18" charset="0"/>
              </a:rPr>
              <a:t> 3 </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διαφορετικές απαιτητικές συνθήκες ζητώντας από τους συμμετέχοντες να συμπληρώσουν ένα έργο λειτουργικής μνήμης (</a:t>
            </a:r>
            <a:r>
              <a:rPr lang="el-GR" sz="1800" b="1" dirty="0">
                <a:solidFill>
                  <a:srgbClr val="0D0D0D"/>
                </a:solidFill>
                <a:effectLst/>
                <a:latin typeface="Times New Roman" panose="02020603050405020304" pitchFamily="18" charset="0"/>
                <a:ea typeface="Noto Serif CJK SC"/>
                <a:cs typeface="Times New Roman" panose="02020603050405020304" pitchFamily="18" charset="0"/>
              </a:rPr>
              <a:t>Study 1A</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 αυξάνοντας τον αριθμό και τη δυσκολία των δοκιμασιών στο Stroop task (</a:t>
            </a:r>
            <a:r>
              <a:rPr lang="el-GR" sz="1800" b="1" dirty="0">
                <a:solidFill>
                  <a:srgbClr val="0D0D0D"/>
                </a:solidFill>
                <a:effectLst/>
                <a:latin typeface="Times New Roman" panose="02020603050405020304" pitchFamily="18" charset="0"/>
                <a:ea typeface="Noto Serif CJK SC"/>
                <a:cs typeface="Times New Roman" panose="02020603050405020304" pitchFamily="18" charset="0"/>
              </a:rPr>
              <a:t>Study 2</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 ή παρέχοντας επιβραβεύσεις σχετικές με την απόδοση για ένα προσεχές νοητικό έργο (</a:t>
            </a:r>
            <a:r>
              <a:rPr lang="el-GR" sz="1800" b="1" dirty="0">
                <a:solidFill>
                  <a:srgbClr val="0D0D0D"/>
                </a:solidFill>
                <a:effectLst/>
                <a:latin typeface="Times New Roman" panose="02020603050405020304" pitchFamily="18" charset="0"/>
                <a:ea typeface="Noto Serif CJK SC"/>
                <a:cs typeface="Times New Roman" panose="02020603050405020304" pitchFamily="18" charset="0"/>
              </a:rPr>
              <a:t>Study 3</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 Καθένας από αυτούς τους χειρισμούς είναι γνωστός ότι προκαλεί μείωση της αυτο-ρύθμισης. </a:t>
            </a:r>
            <a:r>
              <a:rPr lang="el-GR" sz="1800" dirty="0">
                <a:solidFill>
                  <a:srgbClr val="0D0D0D"/>
                </a:solidFill>
                <a:effectLst/>
                <a:latin typeface="Segoe UI Historic" panose="020B0502040204020203" pitchFamily="34" charset="0"/>
                <a:ea typeface="Noto Serif CJK SC"/>
              </a:rPr>
              <a:t>(e.g</a:t>
            </a:r>
            <a:r>
              <a:rPr lang="el-GR" sz="1800" dirty="0">
                <a:solidFill>
                  <a:srgbClr val="0D0D0D"/>
                </a:solidFill>
                <a:effectLst/>
                <a:latin typeface="Times New Roman" panose="02020603050405020304" pitchFamily="18" charset="0"/>
                <a:ea typeface="Noto Serif CJK SC"/>
                <a:cs typeface="Times New Roman" panose="02020603050405020304" pitchFamily="18" charset="0"/>
              </a:rPr>
              <a:t>., Muraven et al., 2007; Schmeichel, 2007; Wallace &amp;amp; Baumeister, 2002).</a:t>
            </a:r>
          </a:p>
          <a:p>
            <a:pPr algn="just"/>
            <a:r>
              <a:rPr lang="el-GR" sz="1800" dirty="0">
                <a:latin typeface="Times New Roman" panose="02020603050405020304" pitchFamily="18" charset="0"/>
                <a:ea typeface="Noto Serif CJK SC"/>
                <a:cs typeface="Times New Roman" panose="02020603050405020304" pitchFamily="18" charset="0"/>
              </a:rPr>
              <a:t>Γ) Τα </a:t>
            </a:r>
            <a:r>
              <a:rPr lang="el-GR" sz="1800" b="1" dirty="0">
                <a:latin typeface="Times New Roman" panose="02020603050405020304" pitchFamily="18" charset="0"/>
                <a:ea typeface="Noto Serif CJK SC"/>
                <a:cs typeface="Times New Roman" panose="02020603050405020304" pitchFamily="18" charset="0"/>
              </a:rPr>
              <a:t>αποτελέσματα</a:t>
            </a:r>
            <a:r>
              <a:rPr lang="el-GR" sz="1800" dirty="0">
                <a:latin typeface="Times New Roman" panose="02020603050405020304" pitchFamily="18" charset="0"/>
                <a:ea typeface="Noto Serif CJK SC"/>
                <a:cs typeface="Times New Roman" panose="02020603050405020304" pitchFamily="18" charset="0"/>
              </a:rPr>
              <a:t> έδειξαν ότι τα άτομα προσανατολισμένα στην κατάσταση απέδωσαν καλύτερα στις υψηλές απαιτητικές συνθήκες του </a:t>
            </a:r>
            <a:r>
              <a:rPr lang="en-GB" sz="1800" dirty="0">
                <a:latin typeface="Times New Roman" panose="02020603050405020304" pitchFamily="18" charset="0"/>
                <a:ea typeface="Noto Serif CJK SC"/>
                <a:cs typeface="Times New Roman" panose="02020603050405020304" pitchFamily="18" charset="0"/>
              </a:rPr>
              <a:t>Stoop Task </a:t>
            </a:r>
            <a:r>
              <a:rPr lang="el-GR" sz="1800" dirty="0">
                <a:latin typeface="Times New Roman" panose="02020603050405020304" pitchFamily="18" charset="0"/>
                <a:ea typeface="Noto Serif CJK SC"/>
                <a:cs typeface="Times New Roman" panose="02020603050405020304" pitchFamily="18" charset="0"/>
              </a:rPr>
              <a:t>, από ότι τα άτομα προσανατολισμένα στην δράση. Άρα, οι τελευταίοι</a:t>
            </a:r>
            <a:r>
              <a:rPr lang="en-GB" sz="1800" dirty="0">
                <a:latin typeface="Times New Roman" panose="02020603050405020304" pitchFamily="18" charset="0"/>
                <a:ea typeface="Noto Serif CJK SC"/>
                <a:cs typeface="Times New Roman" panose="02020603050405020304" pitchFamily="18" charset="0"/>
              </a:rPr>
              <a:t> </a:t>
            </a:r>
            <a:r>
              <a:rPr lang="el-GR" sz="1800" kern="150" dirty="0">
                <a:latin typeface="Times New Roman" panose="02020603050405020304" pitchFamily="18" charset="0"/>
                <a:ea typeface="Noto Serif CJK SC"/>
                <a:cs typeface="Times New Roman" panose="02020603050405020304" pitchFamily="18" charset="0"/>
              </a:rPr>
              <a:t>εξυψώνονται</a:t>
            </a:r>
            <a:r>
              <a:rPr lang="en-GB" sz="1800" kern="150" dirty="0">
                <a:latin typeface="Times New Roman" panose="02020603050405020304" pitchFamily="18" charset="0"/>
                <a:ea typeface="Noto Serif CJK SC"/>
                <a:cs typeface="Times New Roman" panose="02020603050405020304" pitchFamily="18" charset="0"/>
              </a:rPr>
              <a:t> </a:t>
            </a:r>
            <a:r>
              <a:rPr lang="el-GR" sz="1800" kern="150" dirty="0">
                <a:latin typeface="Times New Roman" panose="02020603050405020304" pitchFamily="18" charset="0"/>
                <a:ea typeface="Noto Serif CJK SC"/>
                <a:cs typeface="Times New Roman" panose="02020603050405020304" pitchFamily="18" charset="0"/>
              </a:rPr>
              <a:t>αντί να </a:t>
            </a:r>
            <a:r>
              <a:rPr lang="el-GR" sz="1800" kern="150" dirty="0">
                <a:effectLst/>
                <a:latin typeface="Times New Roman" panose="02020603050405020304" pitchFamily="18" charset="0"/>
                <a:ea typeface="Noto Serif CJK SC"/>
                <a:cs typeface="Times New Roman" panose="02020603050405020304" pitchFamily="18" charset="0"/>
              </a:rPr>
              <a:t>μειώνονται κάνοντας αυτό-ρυθμιστικές δραστηριότητες.</a:t>
            </a:r>
          </a:p>
          <a:p>
            <a:pPr algn="just"/>
            <a:endParaRPr lang="el-GR" sz="1800" kern="150" dirty="0">
              <a:effectLst/>
              <a:latin typeface="Liberation Serif"/>
              <a:ea typeface="Noto Serif CJK SC"/>
              <a:cs typeface="Lohit Devanagari"/>
            </a:endParaRPr>
          </a:p>
          <a:p>
            <a:pPr algn="just"/>
            <a:endParaRPr lang="el-GR" sz="1800" dirty="0">
              <a:solidFill>
                <a:srgbClr val="0D0D0D"/>
              </a:solidFill>
              <a:effectLst/>
              <a:latin typeface="Times New Roman" panose="02020603050405020304" pitchFamily="18" charset="0"/>
              <a:ea typeface="Noto Serif CJK SC"/>
              <a:cs typeface="Times New Roman" panose="02020603050405020304" pitchFamily="18" charset="0"/>
            </a:endParaRPr>
          </a:p>
        </p:txBody>
      </p:sp>
    </p:spTree>
    <p:extLst>
      <p:ext uri="{BB962C8B-B14F-4D97-AF65-F5344CB8AC3E}">
        <p14:creationId xmlns:p14="http://schemas.microsoft.com/office/powerpoint/2010/main" val="61908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EE6CB9-430D-4620-96F8-2DDE602C20B2}"/>
              </a:ext>
            </a:extLst>
          </p:cNvPr>
          <p:cNvSpPr>
            <a:spLocks noGrp="1"/>
          </p:cNvSpPr>
          <p:nvPr>
            <p:ph type="title"/>
          </p:nvPr>
        </p:nvSpPr>
        <p:spPr>
          <a:xfrm>
            <a:off x="1341884" y="332656"/>
            <a:ext cx="8845626" cy="1239416"/>
          </a:xfrm>
        </p:spPr>
        <p:txBody>
          <a:bodyPr anchor="b">
            <a:normAutofit fontScale="90000"/>
          </a:bodyPr>
          <a:lstStyle/>
          <a:p>
            <a:pPr algn="ctr" fontAlgn="auto">
              <a:spcAft>
                <a:spcPts val="1000"/>
              </a:spcAft>
            </a:pPr>
            <a:r>
              <a:rPr lang="el-GR" sz="2200" b="1" kern="150" dirty="0">
                <a:effectLst/>
              </a:rPr>
              <a:t> </a:t>
            </a:r>
            <a:br>
              <a:rPr lang="el-GR" sz="2800" b="1" kern="150" dirty="0">
                <a:solidFill>
                  <a:schemeClr val="tx2">
                    <a:lumMod val="50000"/>
                  </a:schemeClr>
                </a:solidFill>
                <a:effectLst/>
              </a:rPr>
            </a:br>
            <a:r>
              <a:rPr lang="el-GR" sz="2800" b="1" kern="0" dirty="0">
                <a:solidFill>
                  <a:schemeClr val="tx2">
                    <a:lumMod val="50000"/>
                  </a:schemeClr>
                </a:solidFill>
                <a:effectLst/>
              </a:rPr>
              <a:t>Αντιμετώπιση των απαιτητικών συνθηκών της πραγματικής ζωής</a:t>
            </a:r>
            <a:br>
              <a:rPr lang="el-GR" sz="2200" kern="150" dirty="0">
                <a:effectLst/>
              </a:rPr>
            </a:br>
            <a:endParaRPr lang="el-GR" sz="2200" dirty="0"/>
          </a:p>
        </p:txBody>
      </p:sp>
      <p:sp>
        <p:nvSpPr>
          <p:cNvPr id="25" name="Content Placeholder 2">
            <a:extLst>
              <a:ext uri="{FF2B5EF4-FFF2-40B4-BE49-F238E27FC236}">
                <a16:creationId xmlns:a16="http://schemas.microsoft.com/office/drawing/2014/main" id="{0CAEA541-3200-49DB-90CB-4E9E865B87F0}"/>
              </a:ext>
            </a:extLst>
          </p:cNvPr>
          <p:cNvSpPr>
            <a:spLocks noGrp="1"/>
          </p:cNvSpPr>
          <p:nvPr>
            <p:ph sz="half" idx="1"/>
          </p:nvPr>
        </p:nvSpPr>
        <p:spPr>
          <a:xfrm>
            <a:off x="765821" y="1268760"/>
            <a:ext cx="2952327" cy="4752528"/>
          </a:xfrm>
        </p:spPr>
        <p:txBody>
          <a:bodyPr>
            <a:normAutofit fontScale="85000" lnSpcReduction="10000"/>
          </a:bodyPr>
          <a:lstStyle/>
          <a:p>
            <a:pPr algn="ctr"/>
            <a:endParaRPr lang="en-GB" sz="1700" b="1" dirty="0">
              <a:solidFill>
                <a:srgbClr val="000000"/>
              </a:solidFill>
              <a:effectLst/>
              <a:latin typeface="Times New Roman" panose="02020603050405020304" pitchFamily="18" charset="0"/>
              <a:ea typeface="Noto Serif CJK SC"/>
              <a:cs typeface="Times New Roman" panose="02020603050405020304" pitchFamily="18" charset="0"/>
            </a:endParaRPr>
          </a:p>
          <a:p>
            <a:pPr marL="0" indent="0" algn="ctr">
              <a:buNone/>
            </a:pPr>
            <a:r>
              <a:rPr lang="el-GR" sz="1700" b="1" dirty="0">
                <a:solidFill>
                  <a:srgbClr val="000000"/>
                </a:solidFill>
                <a:effectLst/>
                <a:latin typeface="Times New Roman" panose="02020603050405020304" pitchFamily="18" charset="0"/>
                <a:ea typeface="Noto Serif CJK SC"/>
                <a:cs typeface="Times New Roman" panose="02020603050405020304" pitchFamily="18" charset="0"/>
              </a:rPr>
              <a:t>Παρ</a:t>
            </a:r>
            <a:r>
              <a:rPr lang="el-GR" sz="1700" b="1" dirty="0">
                <a:solidFill>
                  <a:srgbClr val="000000"/>
                </a:solidFill>
                <a:latin typeface="Times New Roman" panose="02020603050405020304" pitchFamily="18" charset="0"/>
                <a:ea typeface="Noto Serif CJK SC"/>
                <a:cs typeface="Times New Roman" panose="02020603050405020304" pitchFamily="18" charset="0"/>
              </a:rPr>
              <a:t>α</a:t>
            </a:r>
            <a:r>
              <a:rPr lang="el-GR" sz="1700" b="1" dirty="0">
                <a:solidFill>
                  <a:srgbClr val="000000"/>
                </a:solidFill>
                <a:effectLst/>
                <a:latin typeface="Times New Roman" panose="02020603050405020304" pitchFamily="18" charset="0"/>
                <a:ea typeface="Noto Serif CJK SC"/>
                <a:cs typeface="Times New Roman" panose="02020603050405020304" pitchFamily="18" charset="0"/>
              </a:rPr>
              <a:t>δείγματα</a:t>
            </a:r>
          </a:p>
          <a:p>
            <a:pPr algn="ctr"/>
            <a:r>
              <a:rPr lang="el-GR" sz="1700" dirty="0">
                <a:solidFill>
                  <a:srgbClr val="000000"/>
                </a:solidFill>
                <a:effectLst/>
                <a:latin typeface="Times New Roman" panose="02020603050405020304" pitchFamily="18" charset="0"/>
                <a:ea typeface="Noto Serif CJK SC"/>
                <a:cs typeface="Times New Roman" panose="02020603050405020304" pitchFamily="18" charset="0"/>
              </a:rPr>
              <a:t> </a:t>
            </a:r>
            <a:r>
              <a:rPr lang="el-GR" sz="1700" dirty="0">
                <a:solidFill>
                  <a:srgbClr val="000000"/>
                </a:solidFill>
                <a:latin typeface="Times New Roman" panose="02020603050405020304" pitchFamily="18" charset="0"/>
                <a:ea typeface="Noto Serif CJK SC"/>
                <a:cs typeface="Times New Roman" panose="02020603050405020304" pitchFamily="18" charset="0"/>
              </a:rPr>
              <a:t>Ο</a:t>
            </a:r>
            <a:r>
              <a:rPr lang="en-GB" sz="1700" dirty="0">
                <a:solidFill>
                  <a:srgbClr val="000000"/>
                </a:solidFill>
                <a:effectLst/>
                <a:latin typeface="Times New Roman" panose="02020603050405020304" pitchFamily="18" charset="0"/>
                <a:ea typeface="Noto Serif CJK SC"/>
                <a:cs typeface="Times New Roman" panose="02020603050405020304" pitchFamily="18" charset="0"/>
              </a:rPr>
              <a:t> </a:t>
            </a:r>
            <a:r>
              <a:rPr lang="el-GR" sz="1700" dirty="0">
                <a:solidFill>
                  <a:srgbClr val="000000"/>
                </a:solidFill>
                <a:effectLst/>
                <a:latin typeface="Times New Roman" panose="02020603050405020304" pitchFamily="18" charset="0"/>
                <a:ea typeface="Noto Serif CJK SC"/>
                <a:cs typeface="Times New Roman" panose="02020603050405020304" pitchFamily="18" charset="0"/>
              </a:rPr>
              <a:t>προσανατολισμός στη δράση προβλέπει καλύτερη εργασιακή απόδοση στους Αμερικανούς υπαλλήλους, ειδικότερα για απαιτητικά επαγγέλματα  που είναι χαμηλά</a:t>
            </a:r>
            <a:r>
              <a:rPr lang="en-GB" sz="1700" dirty="0">
                <a:solidFill>
                  <a:srgbClr val="000000"/>
                </a:solidFill>
                <a:effectLst/>
                <a:latin typeface="Times New Roman" panose="02020603050405020304" pitchFamily="18" charset="0"/>
                <a:ea typeface="Noto Serif CJK SC"/>
                <a:cs typeface="Times New Roman" panose="02020603050405020304" pitchFamily="18" charset="0"/>
              </a:rPr>
              <a:t> </a:t>
            </a:r>
            <a:r>
              <a:rPr lang="el-GR" sz="1700" dirty="0">
                <a:solidFill>
                  <a:srgbClr val="000000"/>
                </a:solidFill>
                <a:effectLst/>
                <a:latin typeface="Times New Roman" panose="02020603050405020304" pitchFamily="18" charset="0"/>
                <a:ea typeface="Noto Serif CJK SC"/>
                <a:cs typeface="Times New Roman" panose="02020603050405020304" pitchFamily="18" charset="0"/>
              </a:rPr>
              <a:t>σε απαιτητικότητα  στη ρουτίνα στην ικανοποίηση και στην εμπλοκή</a:t>
            </a:r>
            <a:r>
              <a:rPr lang="el-GR" sz="1700" dirty="0">
                <a:effectLst/>
                <a:latin typeface="Times New Roman" panose="02020603050405020304" pitchFamily="18" charset="0"/>
                <a:ea typeface="Noto Serif CJK SC"/>
                <a:cs typeface="Times New Roman" panose="02020603050405020304" pitchFamily="18" charset="0"/>
              </a:rPr>
              <a:t> (Diefendorff, Richard, &amp; Gosserand, 2006; Diefendorff et al., 2000). </a:t>
            </a:r>
            <a:endParaRPr lang="en-GB" sz="1700" dirty="0">
              <a:effectLst/>
              <a:latin typeface="Times New Roman" panose="02020603050405020304" pitchFamily="18" charset="0"/>
              <a:ea typeface="Noto Serif CJK SC"/>
              <a:cs typeface="Times New Roman" panose="02020603050405020304" pitchFamily="18" charset="0"/>
            </a:endParaRPr>
          </a:p>
          <a:p>
            <a:pPr algn="ctr"/>
            <a:r>
              <a:rPr lang="en-GB" sz="1800" kern="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a:t>
            </a:r>
            <a:r>
              <a:rPr lang="el-GR" sz="18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προσανατολισμός στη δράση αναμένει  διατήρηση υγιών συμπεριφορών σε απαιτητικές συνθήκες, όπως το να διατηρείς ισορροπημένη διατροφή</a:t>
            </a:r>
            <a:r>
              <a:rPr lang="el-GR" sz="1800" kern="0" dirty="0">
                <a:effectLst/>
                <a:latin typeface="Times New Roman" panose="02020603050405020304" pitchFamily="18" charset="0"/>
                <a:ea typeface="Calibri" panose="020F0502020204030204" pitchFamily="34" charset="0"/>
                <a:cs typeface="Times New Roman" panose="02020603050405020304" pitchFamily="18" charset="0"/>
              </a:rPr>
              <a:t> (Palfai, 2002) </a:t>
            </a:r>
            <a:r>
              <a:rPr lang="el-GR" sz="18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και να συμμετέχεις σε προγράμματα γυμναστικής</a:t>
            </a:r>
            <a:r>
              <a:rPr lang="el-GR" sz="1800" kern="0" dirty="0">
                <a:effectLst/>
                <a:latin typeface="Times New Roman" panose="02020603050405020304" pitchFamily="18" charset="0"/>
                <a:ea typeface="Calibri" panose="020F0502020204030204" pitchFamily="34" charset="0"/>
                <a:cs typeface="Times New Roman" panose="02020603050405020304" pitchFamily="18" charset="0"/>
              </a:rPr>
              <a:t> (Kendzierski, 1990).</a:t>
            </a:r>
            <a:endParaRPr lang="el-GR" sz="1800" kern="150" dirty="0">
              <a:effectLst/>
              <a:latin typeface="Times New Roman" panose="02020603050405020304" pitchFamily="18" charset="0"/>
              <a:ea typeface="Noto Serif CJK SC"/>
              <a:cs typeface="Times New Roman" panose="02020603050405020304" pitchFamily="18" charset="0"/>
            </a:endParaRPr>
          </a:p>
          <a:p>
            <a:pPr algn="ctr" fontAlgn="auto">
              <a:lnSpc>
                <a:spcPct val="115000"/>
              </a:lnSpc>
              <a:spcAft>
                <a:spcPts val="1000"/>
              </a:spcAft>
            </a:pPr>
            <a:endParaRPr lang="el-GR" sz="1800" kern="150" dirty="0">
              <a:effectLst/>
              <a:latin typeface="Times New Roman" panose="02020603050405020304" pitchFamily="18" charset="0"/>
              <a:ea typeface="Noto Serif CJK SC"/>
              <a:cs typeface="Times New Roman" panose="02020603050405020304" pitchFamily="18" charset="0"/>
            </a:endParaRPr>
          </a:p>
          <a:p>
            <a:endParaRPr lang="en-US" sz="1700" b="1" dirty="0">
              <a:latin typeface="Times New Roman" panose="02020603050405020304" pitchFamily="18" charset="0"/>
              <a:cs typeface="Times New Roman" panose="02020603050405020304" pitchFamily="18" charset="0"/>
            </a:endParaRPr>
          </a:p>
        </p:txBody>
      </p:sp>
      <p:pic>
        <p:nvPicPr>
          <p:cNvPr id="6" name="Θέση περιεχομένου 5">
            <a:extLst>
              <a:ext uri="{FF2B5EF4-FFF2-40B4-BE49-F238E27FC236}">
                <a16:creationId xmlns:a16="http://schemas.microsoft.com/office/drawing/2014/main" id="{9CF44D3B-ADD3-4F49-A23E-C5A5BBBEF50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718148" y="1268760"/>
            <a:ext cx="7848872" cy="5075448"/>
          </a:xfrm>
          <a:noFill/>
        </p:spPr>
      </p:pic>
    </p:spTree>
    <p:extLst>
      <p:ext uri="{BB962C8B-B14F-4D97-AF65-F5344CB8AC3E}">
        <p14:creationId xmlns:p14="http://schemas.microsoft.com/office/powerpoint/2010/main" val="2041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79287F-F102-4294-BC83-08A4F6905F3E}"/>
              </a:ext>
            </a:extLst>
          </p:cNvPr>
          <p:cNvSpPr>
            <a:spLocks noGrp="1"/>
          </p:cNvSpPr>
          <p:nvPr>
            <p:ph type="title"/>
          </p:nvPr>
        </p:nvSpPr>
        <p:spPr>
          <a:xfrm>
            <a:off x="1413892" y="548680"/>
            <a:ext cx="9601200" cy="861020"/>
          </a:xfrm>
        </p:spPr>
        <p:txBody>
          <a:bodyPr>
            <a:normAutofit/>
          </a:bodyPr>
          <a:lstStyle/>
          <a:p>
            <a:r>
              <a:rPr lang="el-GR" b="1" dirty="0">
                <a:solidFill>
                  <a:schemeClr val="tx2">
                    <a:lumMod val="50000"/>
                  </a:schemeClr>
                </a:solidFill>
                <a:latin typeface="Times New Roman" panose="02020603050405020304" pitchFamily="18" charset="0"/>
                <a:cs typeface="Times New Roman" panose="02020603050405020304" pitchFamily="18" charset="0"/>
              </a:rPr>
              <a:t>Συμπεράσματα</a:t>
            </a:r>
            <a:endParaRPr lang="el-GR" b="1" dirty="0"/>
          </a:p>
        </p:txBody>
      </p:sp>
      <p:sp>
        <p:nvSpPr>
          <p:cNvPr id="3" name="Θέση περιεχομένου 2">
            <a:extLst>
              <a:ext uri="{FF2B5EF4-FFF2-40B4-BE49-F238E27FC236}">
                <a16:creationId xmlns:a16="http://schemas.microsoft.com/office/drawing/2014/main" id="{B3A62178-8AAC-463B-9F1E-04CC9115DE5D}"/>
              </a:ext>
            </a:extLst>
          </p:cNvPr>
          <p:cNvSpPr>
            <a:spLocks noGrp="1"/>
          </p:cNvSpPr>
          <p:nvPr>
            <p:ph sz="half" idx="1"/>
          </p:nvPr>
        </p:nvSpPr>
        <p:spPr>
          <a:xfrm>
            <a:off x="1036736" y="1556792"/>
            <a:ext cx="10039437" cy="4246984"/>
          </a:xfrm>
        </p:spPr>
        <p:txBody>
          <a:bodyPr>
            <a:normAutofit/>
          </a:bodyPr>
          <a:lstStyle/>
          <a:p>
            <a:pPr algn="just"/>
            <a:endParaRPr lang="el-GR" sz="1800" dirty="0">
              <a:latin typeface="Times New Roman" panose="02020603050405020304" pitchFamily="18" charset="0"/>
              <a:cs typeface="Times New Roman" panose="02020603050405020304" pitchFamily="18" charset="0"/>
            </a:endParaRPr>
          </a:p>
          <a:p>
            <a:pPr algn="just"/>
            <a:r>
              <a:rPr lang="el-GR" sz="1800" dirty="0">
                <a:latin typeface="Times New Roman" panose="02020603050405020304" pitchFamily="18" charset="0"/>
                <a:cs typeface="Times New Roman" panose="02020603050405020304" pitchFamily="18" charset="0"/>
              </a:rPr>
              <a:t>Ο τρόπος με το οποίο τα άτομα προσαρμόζονται στις απαιτητικές συνθήκες παίζει καθοριστικό ρόλο.</a:t>
            </a:r>
          </a:p>
          <a:p>
            <a:pPr algn="just"/>
            <a:r>
              <a:rPr lang="el-GR" sz="1800" kern="0" dirty="0">
                <a:effectLst/>
                <a:latin typeface="Times New Roman" panose="02020603050405020304" pitchFamily="18" charset="0"/>
                <a:ea typeface="Calibri" panose="020F0502020204030204" pitchFamily="34" charset="0"/>
              </a:rPr>
              <a:t>Όταν τα άτομα είναι προσανατολισμένα στη δράση οι απαιτητικές συνθήκες βοηθούν στην αυτό-ρύθμιση, κινητοποιώντας  αυτό-ρυθμιστικούς πόρους. Ενώ όταν τα άτομα είναι προσανατολισμένα στην κατάσταση οι απαιτητικές συνθήκες  βλάπτουν την αυτό-ρύθμιση, μειώνοντας την επιρροή στόχων υψηλού επιπέδου και προθέσεων στη συμπεριφορά.</a:t>
            </a:r>
          </a:p>
          <a:p>
            <a:pPr algn="just"/>
            <a:r>
              <a:rPr lang="el-GR" sz="1800" kern="0" dirty="0">
                <a:latin typeface="Times New Roman" panose="02020603050405020304" pitchFamily="18" charset="0"/>
                <a:ea typeface="Calibri" panose="020F0502020204030204" pitchFamily="34" charset="0"/>
              </a:rPr>
              <a:t>Τέλος, </a:t>
            </a:r>
            <a:r>
              <a:rPr lang="el-GR" sz="1800" kern="0" dirty="0">
                <a:effectLst/>
                <a:latin typeface="Times New Roman" panose="02020603050405020304" pitchFamily="18" charset="0"/>
                <a:ea typeface="Calibri" panose="020F0502020204030204" pitchFamily="34" charset="0"/>
              </a:rPr>
              <a:t>τα άτομα προσανατολισμένα στην κατάσταση είναι πολύ πιο ευάλωτα και δυσκολεύονται να προσαρμοστούν στις αυξήσεις των απαιτήσεων απ’ ότι  τα άτομα που προσανατολίζονται στη δράση. Ωστόσο, κάτω από υποστηρικτικές (χαλαρές) συνθήκες προσαρμόζονται καλύτερα από τα άτομα με προσανατολισμό στη δράση. </a:t>
            </a:r>
          </a:p>
          <a:p>
            <a:pPr marL="0" indent="0" algn="r">
              <a:buNone/>
            </a:pPr>
            <a:endParaRPr lang="el-GR" sz="1800" kern="0" dirty="0">
              <a:latin typeface="Times New Roman" panose="02020603050405020304" pitchFamily="18" charset="0"/>
              <a:ea typeface="Calibri" panose="020F0502020204030204" pitchFamily="34" charset="0"/>
            </a:endParaRPr>
          </a:p>
          <a:p>
            <a:pPr marL="0" indent="0" algn="r">
              <a:buNone/>
            </a:pPr>
            <a:r>
              <a:rPr lang="el-GR" sz="1800" kern="0" dirty="0">
                <a:effectLst/>
                <a:latin typeface="Times New Roman" panose="02020603050405020304" pitchFamily="18" charset="0"/>
                <a:ea typeface="Calibri" panose="020F0502020204030204" pitchFamily="34" charset="0"/>
              </a:rPr>
              <a:t>Ευχαριστούμε πολύ!  </a:t>
            </a:r>
          </a:p>
        </p:txBody>
      </p:sp>
      <p:sp>
        <p:nvSpPr>
          <p:cNvPr id="5" name="Γελαστό πρόσωπο 4">
            <a:extLst>
              <a:ext uri="{FF2B5EF4-FFF2-40B4-BE49-F238E27FC236}">
                <a16:creationId xmlns:a16="http://schemas.microsoft.com/office/drawing/2014/main" id="{64C2202E-0DBF-4CAE-8D97-E8DB050AEBD8}"/>
              </a:ext>
            </a:extLst>
          </p:cNvPr>
          <p:cNvSpPr/>
          <p:nvPr/>
        </p:nvSpPr>
        <p:spPr>
          <a:xfrm>
            <a:off x="11093124" y="5398982"/>
            <a:ext cx="401723" cy="360040"/>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l-GR" dirty="0"/>
          </a:p>
        </p:txBody>
      </p:sp>
      <p:pic>
        <p:nvPicPr>
          <p:cNvPr id="6" name="Εικόνα 5">
            <a:extLst>
              <a:ext uri="{FF2B5EF4-FFF2-40B4-BE49-F238E27FC236}">
                <a16:creationId xmlns:a16="http://schemas.microsoft.com/office/drawing/2014/main" id="{F92F588B-7519-47B0-847D-5BDF204E27E8}"/>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693978" y="625996"/>
            <a:ext cx="10959452" cy="5592662"/>
          </a:xfrm>
          <a:prstGeom prst="rect">
            <a:avLst/>
          </a:prstGeom>
        </p:spPr>
      </p:pic>
    </p:spTree>
    <p:extLst>
      <p:ext uri="{BB962C8B-B14F-4D97-AF65-F5344CB8AC3E}">
        <p14:creationId xmlns:p14="http://schemas.microsoft.com/office/powerpoint/2010/main" val="407490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Πρότυπο κατακόρυφης και οριζόντιας σχεδίασης">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Office_29443180_TF03460606" id="{C92381D7-5969-4949-86C9-A99655ED4F7D}" vid="{E72E92C7-4DF0-42A0-8ECC-9ADC407F5746}"/>
    </a:ext>
  </a:extLst>
</a:theme>
</file>

<file path=ppt/theme/theme2.xml><?xml version="1.0" encoding="utf-8"?>
<a:theme xmlns:a="http://schemas.openxmlformats.org/drawingml/2006/main" name="Θέμα του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TotalTime>
  <Words>1271</Words>
  <Application>Microsoft Office PowerPoint</Application>
  <PresentationFormat>Προσαρμογή</PresentationFormat>
  <Paragraphs>67</Paragraphs>
  <Slides>11</Slides>
  <Notes>5</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11</vt:i4>
      </vt:variant>
    </vt:vector>
  </HeadingPairs>
  <TitlesOfParts>
    <vt:vector size="22" baseType="lpstr">
      <vt:lpstr>굴림</vt:lpstr>
      <vt:lpstr>Arial</vt:lpstr>
      <vt:lpstr>Arial Rounded MT Bold</vt:lpstr>
      <vt:lpstr>Bahnschrift SemiLight SemiConde</vt:lpstr>
      <vt:lpstr>Calibri</vt:lpstr>
      <vt:lpstr>Century Gothic</vt:lpstr>
      <vt:lpstr>Liberation Mono</vt:lpstr>
      <vt:lpstr>Liberation Serif</vt:lpstr>
      <vt:lpstr>Segoe UI Historic</vt:lpstr>
      <vt:lpstr>Times New Roman</vt:lpstr>
      <vt:lpstr>Πρότυπο κατακόρυφης και οριζόντιας σχεδίασης</vt:lpstr>
      <vt:lpstr>Παρουσίαση του PowerPoint</vt:lpstr>
      <vt:lpstr>Διευκρίνηση όρων </vt:lpstr>
      <vt:lpstr>Τρόποι υπονόμευσης της αυτο-ρύθμισης</vt:lpstr>
      <vt:lpstr>Τρόποι ενίσχυσης της αυτο-ρύθμισης</vt:lpstr>
      <vt:lpstr>Θεωρία Ελέγχου δράσης (Kuhl, 1984)</vt:lpstr>
      <vt:lpstr>Παρουσίαση του PowerPoint</vt:lpstr>
      <vt:lpstr>  Υπονόμευση αυτονομίας &amp; σχετικές έρευνες </vt:lpstr>
      <vt:lpstr>Ασφυξία ή διάκριση κάτω από πιεστικές συνθήκες &amp; σχετικές έρευνες</vt:lpstr>
      <vt:lpstr>   Μείωση ή  εξύψωση του εαυτού</vt:lpstr>
      <vt:lpstr>  Αντιμετώπιση των απαιτητικών συνθηκών της πραγματικής ζωής </vt:lpstr>
      <vt:lpstr>Συμπεράσματα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MAGDALINI IGNATIOU</dc:creator>
  <cp:lastModifiedBy>MAGDALINI IGNATIOU</cp:lastModifiedBy>
  <cp:revision>32</cp:revision>
  <dcterms:created xsi:type="dcterms:W3CDTF">2020-12-14T16:00:44Z</dcterms:created>
  <dcterms:modified xsi:type="dcterms:W3CDTF">2021-01-11T12:29:55Z</dcterms:modified>
</cp:coreProperties>
</file>